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5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rawings/drawing1.xml" ContentType="application/vnd.openxmlformats-officedocument.drawingml.chartshapes+xml"/>
  <Override PartName="/ppt/charts/chart6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drawings/drawing2.xml" ContentType="application/vnd.openxmlformats-officedocument.drawingml.chartshapes+xml"/>
  <Override PartName="/ppt/charts/chart7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8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9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10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1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2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3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256" r:id="rId2"/>
    <p:sldId id="271" r:id="rId3"/>
    <p:sldId id="272" r:id="rId4"/>
    <p:sldId id="274" r:id="rId5"/>
    <p:sldId id="276" r:id="rId6"/>
    <p:sldId id="277" r:id="rId7"/>
    <p:sldId id="278" r:id="rId8"/>
    <p:sldId id="314" r:id="rId9"/>
    <p:sldId id="279" r:id="rId10"/>
    <p:sldId id="280" r:id="rId11"/>
    <p:sldId id="315" r:id="rId12"/>
    <p:sldId id="307" r:id="rId13"/>
    <p:sldId id="282" r:id="rId14"/>
    <p:sldId id="283" r:id="rId15"/>
    <p:sldId id="284" r:id="rId16"/>
    <p:sldId id="275" r:id="rId17"/>
    <p:sldId id="287" r:id="rId18"/>
    <p:sldId id="288" r:id="rId19"/>
    <p:sldId id="292" r:id="rId20"/>
    <p:sldId id="293" r:id="rId21"/>
    <p:sldId id="294" r:id="rId22"/>
    <p:sldId id="295" r:id="rId23"/>
    <p:sldId id="296" r:id="rId24"/>
    <p:sldId id="316" r:id="rId25"/>
    <p:sldId id="313" r:id="rId26"/>
    <p:sldId id="301" r:id="rId27"/>
    <p:sldId id="302" r:id="rId28"/>
    <p:sldId id="303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1" autoAdjust="0"/>
    <p:restoredTop sz="94660"/>
  </p:normalViewPr>
  <p:slideViewPr>
    <p:cSldViewPr>
      <p:cViewPr varScale="1">
        <p:scale>
          <a:sx n="89" d="100"/>
          <a:sy n="89" d="100"/>
        </p:scale>
        <p:origin x="1176" y="5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7" d="100"/>
          <a:sy n="67" d="100"/>
        </p:scale>
        <p:origin x="-3276" y="-11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11.xlsx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999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01010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11111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21212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22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NULL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3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444.xlsx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chartUserShapes" Target="../drawings/drawing1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555.xlsx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chartUserShapes" Target="../drawings/drawing2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666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777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888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hPercent val="100"/>
      <c:rotY val="300"/>
      <c:depthPercent val="15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0.17108565762304109"/>
          <c:w val="1"/>
          <c:h val="0.6932624238343808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14300" prst="angle"/>
              <a:contourClr>
                <a:srgbClr val="000000"/>
              </a:contourClr>
            </a:sp3d>
          </c:spPr>
          <c:explosion val="11"/>
          <c:dPt>
            <c:idx val="0"/>
            <c:bubble3D val="0"/>
            <c:explosion val="45"/>
            <c:spPr>
              <a:solidFill>
                <a:schemeClr val="accent1"/>
              </a:solidFill>
              <a:ln w="15136">
                <a:solidFill>
                  <a:schemeClr val="lt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contourW="25400">
                <a:bevelT w="114300" prst="angle"/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0A24-4E26-879C-B6D7ABEAD9AA}"/>
              </c:ext>
            </c:extLst>
          </c:dPt>
          <c:dPt>
            <c:idx val="1"/>
            <c:bubble3D val="0"/>
            <c:spPr>
              <a:solidFill>
                <a:srgbClr val="FF6600"/>
              </a:solidFill>
              <a:ln w="15136">
                <a:solidFill>
                  <a:schemeClr val="lt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contourW="25400">
                <a:bevelT w="114300" prst="angle"/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0A24-4E26-879C-B6D7ABEAD9AA}"/>
              </c:ext>
            </c:extLst>
          </c:dPt>
          <c:dPt>
            <c:idx val="2"/>
            <c:bubble3D val="0"/>
            <c:spPr>
              <a:solidFill>
                <a:srgbClr val="FF99FF"/>
              </a:solidFill>
              <a:ln w="15136">
                <a:solidFill>
                  <a:schemeClr val="lt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contourW="25400">
                <a:bevelT w="114300" prst="angle"/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0A24-4E26-879C-B6D7ABEAD9AA}"/>
              </c:ext>
            </c:extLst>
          </c:dPt>
          <c:dLbls>
            <c:dLbl>
              <c:idx val="0"/>
              <c:layout/>
              <c:tx>
                <c:rich>
                  <a:bodyPr wrap="square" lIns="38100" tIns="19050" rIns="38100" bIns="19050" anchor="ctr">
                    <a:spAutoFit/>
                  </a:bodyPr>
                  <a:lstStyle/>
                  <a:p>
                    <a:pPr>
                      <a:defRPr sz="1500" b="1" i="0" baseline="0"/>
                    </a:pPr>
                    <a:r>
                      <a:rPr lang="en-US" dirty="0" smtClean="0"/>
                      <a:t>190</a:t>
                    </a:r>
                    <a:endParaRPr lang="en-US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0A24-4E26-879C-B6D7ABEAD9AA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 wrap="square" lIns="38100" tIns="19050" rIns="38100" bIns="19050" anchor="ctr">
                    <a:spAutoFit/>
                  </a:bodyPr>
                  <a:lstStyle/>
                  <a:p>
                    <a:pPr>
                      <a:defRPr sz="1500" b="1" i="0" baseline="0"/>
                    </a:pPr>
                    <a:r>
                      <a:rPr lang="en-US" dirty="0" smtClean="0"/>
                      <a:t>177</a:t>
                    </a:r>
                    <a:endParaRPr lang="en-US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0A24-4E26-879C-B6D7ABEAD9AA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9248821072861588E-2"/>
                  <c:y val="-3.899784744164902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500" b="1" i="0" baseline="0"/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0A24-4E26-879C-B6D7ABEAD9AA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Организации имеющие лицензии</c:v>
                </c:pt>
                <c:pt idx="1">
                  <c:v>Зарегистрированные организации</c:v>
                </c:pt>
                <c:pt idx="2">
                  <c:v>Постоянный надзор 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208</c:v>
                </c:pt>
                <c:pt idx="1">
                  <c:v>173</c:v>
                </c:pt>
                <c:pt idx="2">
                  <c:v>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0A24-4E26-879C-B6D7ABEAD9A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15136">
          <a:noFill/>
        </a:ln>
      </c:spPr>
    </c:plotArea>
    <c:legend>
      <c:legendPos val="b"/>
      <c:layout>
        <c:manualLayout>
          <c:xMode val="edge"/>
          <c:yMode val="edge"/>
          <c:x val="2.2578821385235683E-2"/>
          <c:y val="0.75058016380465131"/>
          <c:w val="0.89145057730873811"/>
          <c:h val="0.225396751334904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solidFill>
        <a:schemeClr val="accent1">
          <a:shade val="95000"/>
          <a:satMod val="105000"/>
        </a:schemeClr>
      </a:solidFill>
      <a:beve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3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038E-4DE1-B8DF-627A775D55B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038E-4DE1-B8DF-627A775D55BC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038E-4DE1-B8DF-627A775D55BC}"/>
              </c:ext>
            </c:extLst>
          </c:dPt>
          <c:dLbls>
            <c:dLbl>
              <c:idx val="0"/>
              <c:layout>
                <c:manualLayout>
                  <c:x val="3.4138211756754765E-2"/>
                  <c:y val="-5.065753259741513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038E-4DE1-B8DF-627A775D55BC}"/>
                </c:ext>
                <c:ext xmlns:c15="http://schemas.microsoft.com/office/drawing/2012/chart" uri="{CE6537A1-D6FC-4f65-9D91-7224C49458BB}">
                  <c15:layout>
                    <c:manualLayout>
                      <c:w val="0.3046591554920664"/>
                      <c:h val="0.25084689096192742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-7.0714867210420418E-2"/>
                  <c:y val="8.749937448644430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038E-4DE1-B8DF-627A775D55B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.3377243560204598"/>
                  <c:y val="-3.914445700709351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038E-4DE1-B8DF-627A775D55BC}"/>
                </c:ext>
                <c:ext xmlns:c15="http://schemas.microsoft.com/office/drawing/2012/chart" uri="{CE6537A1-D6FC-4f65-9D91-7224C49458BB}">
                  <c15:layout>
                    <c:manualLayout>
                      <c:w val="0.396612867302582"/>
                      <c:h val="0.12190044435032528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плановые проверки</c:v>
                </c:pt>
                <c:pt idx="1">
                  <c:v>постоянный надзор</c:v>
                </c:pt>
                <c:pt idx="2">
                  <c:v>внеплановые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17</c:v>
                </c:pt>
                <c:pt idx="1">
                  <c:v>0</c:v>
                </c:pt>
                <c:pt idx="2">
                  <c:v>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38E-4DE1-B8DF-627A775D55B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Юр.лица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140</c:v>
                </c:pt>
                <c:pt idx="1">
                  <c:v>1360</c:v>
                </c:pt>
                <c:pt idx="2">
                  <c:v>430</c:v>
                </c:pt>
                <c:pt idx="3">
                  <c:v>30</c:v>
                </c:pt>
                <c:pt idx="4">
                  <c:v>430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8C1-41E6-B641-9FB7BC1FDB0E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Должностное лицо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</c:numCache>
            </c:num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20</c:v>
                </c:pt>
                <c:pt idx="3">
                  <c:v>30</c:v>
                </c:pt>
                <c:pt idx="4">
                  <c:v>20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E8C1-41E6-B641-9FB7BC1FDB0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538771768"/>
        <c:axId val="538770592"/>
        <c:axId val="0"/>
      </c:bar3DChart>
      <c:catAx>
        <c:axId val="5387717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38770592"/>
        <c:crosses val="autoZero"/>
        <c:auto val="1"/>
        <c:lblAlgn val="ctr"/>
        <c:lblOffset val="100"/>
        <c:noMultiLvlLbl val="0"/>
      </c:catAx>
      <c:valAx>
        <c:axId val="538770592"/>
        <c:scaling>
          <c:orientation val="minMax"/>
          <c:max val="1000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5387717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Динамика и статистика применения предостережений</a:t>
            </a:r>
          </a:p>
        </c:rich>
      </c:tx>
      <c:layout>
        <c:manualLayout>
          <c:xMode val="edge"/>
          <c:yMode val="edge"/>
          <c:x val="0.15640888614390003"/>
          <c:y val="6.7194771717667672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all" spc="120" normalizeH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3.6650107174636043E-2"/>
          <c:y val="0.14679412156856936"/>
          <c:w val="0.93761230913180904"/>
          <c:h val="0.69390876748915886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Лист1!$A$2:$A$9</c:f>
              <c:numCache>
                <c:formatCode>General</c:formatCode>
                <c:ptCount val="8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  <c:pt idx="7">
                  <c:v>2024</c:v>
                </c:pt>
              </c:numCache>
            </c:num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4</c:v>
                </c:pt>
                <c:pt idx="1">
                  <c:v>5</c:v>
                </c:pt>
                <c:pt idx="2">
                  <c:v>2</c:v>
                </c:pt>
                <c:pt idx="3">
                  <c:v>5</c:v>
                </c:pt>
                <c:pt idx="4">
                  <c:v>6</c:v>
                </c:pt>
                <c:pt idx="5">
                  <c:v>4</c:v>
                </c:pt>
                <c:pt idx="6">
                  <c:v>4</c:v>
                </c:pt>
                <c:pt idx="7">
                  <c:v>11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349-4E42-869D-E424CDCB92ED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Столбец2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Лист1!$A$2:$A$9</c:f>
              <c:numCache>
                <c:formatCode>General</c:formatCode>
                <c:ptCount val="8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  <c:pt idx="7">
                  <c:v>2024</c:v>
                </c:pt>
              </c:numCache>
            </c:numRef>
          </c:cat>
          <c:val>
            <c:numRef>
              <c:f>Лист1!$C$2:$C$9</c:f>
              <c:numCache>
                <c:formatCode>General</c:formatCode>
                <c:ptCount val="8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6349-4E42-869D-E424CDCB92ED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Столбец4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Лист1!$A$2:$A$9</c:f>
              <c:numCache>
                <c:formatCode>General</c:formatCode>
                <c:ptCount val="8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  <c:pt idx="7">
                  <c:v>2024</c:v>
                </c:pt>
              </c:numCache>
            </c:numRef>
          </c:cat>
          <c:val>
            <c:numRef>
              <c:f>Лист1!$D$2:$D$9</c:f>
              <c:numCache>
                <c:formatCode>General</c:formatCode>
                <c:ptCount val="8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6349-4E42-869D-E424CDCB92ED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Столбец3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Лист1!$A$2:$A$9</c:f>
              <c:numCache>
                <c:formatCode>General</c:formatCode>
                <c:ptCount val="8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  <c:pt idx="7">
                  <c:v>2024</c:v>
                </c:pt>
              </c:numCache>
            </c:numRef>
          </c:cat>
          <c:val>
            <c:numRef>
              <c:f>Лист1!$E$2:$E$9</c:f>
              <c:numCache>
                <c:formatCode>General</c:formatCode>
                <c:ptCount val="8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6349-4E42-869D-E424CDCB92ED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79"/>
        <c:overlap val="100"/>
        <c:axId val="538769416"/>
        <c:axId val="538771376"/>
      </c:barChart>
      <c:catAx>
        <c:axId val="53876941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64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38771376"/>
        <c:crosses val="autoZero"/>
        <c:auto val="1"/>
        <c:lblAlgn val="ctr"/>
        <c:lblOffset val="100"/>
        <c:noMultiLvlLbl val="0"/>
      </c:catAx>
      <c:valAx>
        <c:axId val="53877137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538769416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9.4074066008417292E-2"/>
          <c:y val="0.16243092444996729"/>
          <c:w val="0.90592593399158272"/>
          <c:h val="0.54974071106903732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Дефект.</c:v>
                </c:pt>
              </c:strCache>
            </c:strRef>
          </c:tx>
          <c:spPr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7"/>
              <c:layout>
                <c:manualLayout>
                  <c:x val="7.7902362944287295E-3"/>
                  <c:y val="-0.1007824860671851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1FD5-4EB5-A11C-805C5B9A10C1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Лист1!$A$2:$A$13</c:f>
              <c:numCache>
                <c:formatCode>General</c:formatCode>
                <c:ptCount val="12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  <c:pt idx="11">
                  <c:v>2023</c:v>
                </c:pt>
              </c:numCache>
            </c:numRef>
          </c:cat>
          <c:val>
            <c:numRef>
              <c:f>Лист1!$B$2:$B$13</c:f>
              <c:numCache>
                <c:formatCode>General</c:formatCode>
                <c:ptCount val="12"/>
                <c:pt idx="0">
                  <c:v>2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1FD5-4EB5-A11C-805C5B9A10C1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РИП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Лист1!$A$2:$A$13</c:f>
              <c:numCache>
                <c:formatCode>General</c:formatCode>
                <c:ptCount val="12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  <c:pt idx="11">
                  <c:v>2023</c:v>
                </c:pt>
              </c:numCache>
            </c:numRef>
          </c:cat>
          <c:val>
            <c:numRef>
              <c:f>Лист1!$C$2:$C$13</c:f>
              <c:numCache>
                <c:formatCode>General</c:formatCode>
                <c:ptCount val="12"/>
                <c:pt idx="1">
                  <c:v>1</c:v>
                </c:pt>
                <c:pt idx="2">
                  <c:v>1</c:v>
                </c:pt>
                <c:pt idx="8">
                  <c:v>1</c:v>
                </c:pt>
                <c:pt idx="9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1FD5-4EB5-A11C-805C5B9A10C1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Мед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hade val="51000"/>
                    <a:satMod val="130000"/>
                  </a:schemeClr>
                </a:gs>
                <a:gs pos="8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Лист1!$A$2:$A$13</c:f>
              <c:numCache>
                <c:formatCode>General</c:formatCode>
                <c:ptCount val="12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  <c:pt idx="11">
                  <c:v>2023</c:v>
                </c:pt>
              </c:numCache>
            </c:numRef>
          </c:cat>
          <c:val>
            <c:numRef>
              <c:f>Лист1!$D$2:$D$13</c:f>
              <c:numCache>
                <c:formatCode>General</c:formatCode>
                <c:ptCount val="12"/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8">
                  <c:v>1</c:v>
                </c:pt>
                <c:pt idx="9">
                  <c:v>1</c:v>
                </c:pt>
                <c:pt idx="11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1FD5-4EB5-A11C-805C5B9A10C1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Геофиз.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hade val="51000"/>
                    <a:satMod val="130000"/>
                  </a:schemeClr>
                </a:gs>
                <a:gs pos="80000">
                  <a:schemeClr val="accent4">
                    <a:shade val="93000"/>
                    <a:satMod val="130000"/>
                  </a:schemeClr>
                </a:gs>
                <a:gs pos="100000">
                  <a:schemeClr val="accent4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solidFill>
                  <a:schemeClr val="accent1"/>
                </a:solidFill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Лист1!$A$2:$A$13</c:f>
              <c:numCache>
                <c:formatCode>General</c:formatCode>
                <c:ptCount val="12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  <c:pt idx="11">
                  <c:v>2023</c:v>
                </c:pt>
              </c:numCache>
            </c:numRef>
          </c:cat>
          <c:val>
            <c:numRef>
              <c:f>Лист1!$E$2:$E$13</c:f>
              <c:numCache>
                <c:formatCode>General</c:formatCode>
                <c:ptCount val="12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3</c:v>
                </c:pt>
                <c:pt idx="4">
                  <c:v>3</c:v>
                </c:pt>
                <c:pt idx="5">
                  <c:v>1</c:v>
                </c:pt>
                <c:pt idx="6">
                  <c:v>3</c:v>
                </c:pt>
                <c:pt idx="7">
                  <c:v>2</c:v>
                </c:pt>
                <c:pt idx="8">
                  <c:v>8</c:v>
                </c:pt>
                <c:pt idx="9">
                  <c:v>2</c:v>
                </c:pt>
                <c:pt idx="10">
                  <c:v>2</c:v>
                </c:pt>
                <c:pt idx="11">
                  <c:v>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1FD5-4EB5-A11C-805C5B9A10C1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Эксплуатация РИ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shade val="51000"/>
                    <a:satMod val="130000"/>
                  </a:schemeClr>
                </a:gs>
                <a:gs pos="80000">
                  <a:schemeClr val="accent5">
                    <a:shade val="93000"/>
                    <a:satMod val="130000"/>
                  </a:schemeClr>
                </a:gs>
                <a:gs pos="100000">
                  <a:schemeClr val="accent5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Лист1!$A$2:$A$13</c:f>
              <c:numCache>
                <c:formatCode>General</c:formatCode>
                <c:ptCount val="12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  <c:pt idx="11">
                  <c:v>2023</c:v>
                </c:pt>
              </c:numCache>
            </c:numRef>
          </c:cat>
          <c:val>
            <c:numRef>
              <c:f>Лист1!$F$2:$F$13</c:f>
              <c:numCache>
                <c:formatCode>General</c:formatCode>
                <c:ptCount val="12"/>
                <c:pt idx="5">
                  <c:v>1</c:v>
                </c:pt>
                <c:pt idx="6">
                  <c:v>1</c:v>
                </c:pt>
                <c:pt idx="9">
                  <c:v>1</c:v>
                </c:pt>
                <c:pt idx="11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1FD5-4EB5-A11C-805C5B9A10C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538108256"/>
        <c:axId val="538107080"/>
        <c:axId val="0"/>
      </c:bar3DChart>
      <c:catAx>
        <c:axId val="5381082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38107080"/>
        <c:crosses val="autoZero"/>
        <c:auto val="1"/>
        <c:lblAlgn val="ctr"/>
        <c:lblOffset val="100"/>
        <c:noMultiLvlLbl val="0"/>
      </c:catAx>
      <c:valAx>
        <c:axId val="5381070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381082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4060941408455391"/>
          <c:y val="0.86655469450921951"/>
          <c:w val="0.48957759828584768"/>
          <c:h val="0.128586377018416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728312047386119"/>
          <c:y val="6.7997410549576781E-2"/>
          <c:w val="0.47951324252480881"/>
          <c:h val="0.77459515500197129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CE7C-476C-8B40-E41C05A1B59B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CE7C-476C-8B40-E41C05A1B59B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CE7C-476C-8B40-E41C05A1B59B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CE7C-476C-8B40-E41C05A1B59B}"/>
              </c:ext>
            </c:extLst>
          </c:dPt>
          <c:dLbls>
            <c:dLbl>
              <c:idx val="0"/>
              <c:layout>
                <c:manualLayout>
                  <c:x val="3.9167729808983837E-2"/>
                  <c:y val="0.15542543404932607"/>
                </c:manualLayout>
              </c:layout>
              <c:tx>
                <c:rich>
                  <a:bodyPr/>
                  <a:lstStyle/>
                  <a:p>
                    <a:fld id="{72069A3E-3F3E-474B-93FB-DE6F3AF8C32D}" type="CELLRANGE">
                      <a:rPr lang="en-US" baseline="0"/>
                      <a:pPr/>
                      <a:t>[ДИАПАЗОН ЯЧЕЕК]</a:t>
                    </a:fld>
                    <a:r>
                      <a:rPr lang="en-US" baseline="0"/>
                      <a:t>; </a:t>
                    </a:r>
                    <a:fld id="{2D6E32E2-58A0-4A08-BAFA-6CE82045EBF0}" type="PERCENTAGE">
                      <a:rPr lang="en-US" baseline="0"/>
                      <a:pPr/>
                      <a:t>[ПРОЦЕНТ]</a:t>
                    </a:fld>
                    <a:endParaRPr lang="en-US" baseline="0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CE7C-476C-8B40-E41C05A1B59B}"/>
                </c:ex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</c:extLst>
            </c:dLbl>
            <c:dLbl>
              <c:idx val="1"/>
              <c:layout>
                <c:manualLayout>
                  <c:x val="-0.17561072177771456"/>
                  <c:y val="-0.24663541803561967"/>
                </c:manualLayout>
              </c:layout>
              <c:tx>
                <c:rich>
                  <a:bodyPr/>
                  <a:lstStyle/>
                  <a:p>
                    <a:fld id="{3F216A0A-64BD-4412-B098-5C86996210B4}" type="CELLRANGE">
                      <a:rPr lang="en-US" baseline="0"/>
                      <a:pPr/>
                      <a:t>[ДИАПАЗОН ЯЧЕЕК]</a:t>
                    </a:fld>
                    <a:r>
                      <a:rPr lang="en-US" baseline="0"/>
                      <a:t>; </a:t>
                    </a:r>
                    <a:fld id="{07D9A942-A23D-4B78-BBA7-117010821E15}" type="PERCENTAGE">
                      <a:rPr lang="en-US" baseline="0"/>
                      <a:pPr/>
                      <a:t>[ПРОЦЕНТ]</a:t>
                    </a:fld>
                    <a:endParaRPr lang="en-US" baseline="0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CE7C-476C-8B40-E41C05A1B59B}"/>
                </c:ex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</c:extLst>
            </c:dLbl>
            <c:dLbl>
              <c:idx val="2"/>
              <c:layout>
                <c:manualLayout>
                  <c:x val="0.12224378973224483"/>
                  <c:y val="0.21166226168051441"/>
                </c:manualLayout>
              </c:layout>
              <c:tx>
                <c:rich>
                  <a:bodyPr/>
                  <a:lstStyle/>
                  <a:p>
                    <a:fld id="{9B470E95-E44E-4D6F-ABA9-1909BD6E4E90}" type="CELLRANGE">
                      <a:rPr lang="en-US" baseline="0"/>
                      <a:pPr/>
                      <a:t>[ДИАПАЗОН ЯЧЕЕК]</a:t>
                    </a:fld>
                    <a:r>
                      <a:rPr lang="en-US" baseline="0"/>
                      <a:t>; </a:t>
                    </a:r>
                    <a:fld id="{0E349E30-B487-4357-99E8-FCAEE3E99CFA}" type="PERCENTAGE">
                      <a:rPr lang="en-US" baseline="0"/>
                      <a:pPr/>
                      <a:t>[ПРОЦЕНТ]</a:t>
                    </a:fld>
                    <a:endParaRPr lang="en-US" baseline="0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CE7C-476C-8B40-E41C05A1B59B}"/>
                </c:ex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inEnd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CE7C-476C-8B40-E41C05A1B59B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showDataLabelsRange val="1"/>
              </c:ext>
            </c:extLst>
          </c:dLbls>
          <c:cat>
            <c:strRef>
              <c:f>Лист1!$A$2:$A$5</c:f>
              <c:strCache>
                <c:ptCount val="3"/>
                <c:pt idx="0">
                  <c:v>I класс работ</c:v>
                </c:pt>
                <c:pt idx="1">
                  <c:v>II клас работ</c:v>
                </c:pt>
                <c:pt idx="2">
                  <c:v>III клас работ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6</c:v>
                </c:pt>
                <c:pt idx="1">
                  <c:v>89</c:v>
                </c:pt>
                <c:pt idx="2">
                  <c:v>19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D3D-4F52-88CE-8B63C44A691F}"/>
            </c:ext>
            <c:ext xmlns:c15="http://schemas.microsoft.com/office/drawing/2012/chart" uri="{02D57815-91ED-43cb-92C2-25804820EDAC}">
              <c15:datalabelsRange>
                <c15:f>Лист1!$B$2:$B$4</c15:f>
                <c15:dlblRangeCache>
                  <c:ptCount val="3"/>
                  <c:pt idx="0">
                    <c:v>6</c:v>
                  </c:pt>
                  <c:pt idx="1">
                    <c:v>89</c:v>
                  </c:pt>
                  <c:pt idx="2">
                    <c:v>19</c:v>
                  </c:pt>
                </c15:dlblRangeCache>
              </c15:datalabelsRange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egendEntry>
        <c:idx val="3"/>
        <c:delete val="1"/>
      </c:legendEntry>
      <c:layout/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pattFill prst="dkDnDiag">
      <a:fgClr>
        <a:schemeClr val="lt1">
          <a:lumMod val="95000"/>
        </a:schemeClr>
      </a:fgClr>
      <a:bgClr>
        <a:schemeClr val="lt1"/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156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83E7-4C8A-B1D0-D837D3132F8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83E7-4C8A-B1D0-D837D3132F87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83E7-4C8A-B1D0-D837D3132F87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83E7-4C8A-B1D0-D837D3132F87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83E7-4C8A-B1D0-D837D3132F87}"/>
              </c:ext>
            </c:extLst>
          </c:dPt>
          <c:dLbls>
            <c:dLbl>
              <c:idx val="0"/>
              <c:layout>
                <c:manualLayout>
                  <c:x val="-0.11557210212812433"/>
                  <c:y val="-1.937656290288375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83E7-4C8A-B1D0-D837D3132F87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spc="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6.4206723404514653E-3"/>
                  <c:y val="0.19860976975455835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spc="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83E7-4C8A-B1D0-D837D3132F87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2.8893025532031064E-2"/>
                  <c:y val="-0.4117519616862797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spc="0" baseline="0">
                      <a:solidFill>
                        <a:schemeClr val="accent5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83E7-4C8A-B1D0-D837D3132F87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spc="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5"/>
                <c:pt idx="0">
                  <c:v>I категории   </c:v>
                </c:pt>
                <c:pt idx="1">
                  <c:v>II категории   </c:v>
                </c:pt>
                <c:pt idx="2">
                  <c:v>III категории   </c:v>
                </c:pt>
                <c:pt idx="3">
                  <c:v>IV категории</c:v>
                </c:pt>
                <c:pt idx="4">
                  <c:v>V категории   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16</c:v>
                </c:pt>
                <c:pt idx="1">
                  <c:v>124</c:v>
                </c:pt>
                <c:pt idx="2">
                  <c:v>126</c:v>
                </c:pt>
                <c:pt idx="3">
                  <c:v>523</c:v>
                </c:pt>
                <c:pt idx="4">
                  <c:v>1254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3E7-4C8A-B1D0-D837D3132F87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2463824151551918"/>
          <c:y val="8.1085712698589052E-2"/>
          <c:w val="0.73658781502909931"/>
          <c:h val="0.71454603792697668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РБ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p3d/>
          </c:spPr>
          <c:invertIfNegative val="0"/>
          <c:cat>
            <c:strRef>
              <c:f>Лист1!$A$2:$A$6</c:f>
              <c:strCache>
                <c:ptCount val="5"/>
                <c:pt idx="0">
                  <c:v>2020 г</c:v>
                </c:pt>
                <c:pt idx="1">
                  <c:v>2021 г</c:v>
                </c:pt>
                <c:pt idx="2">
                  <c:v>2022 г</c:v>
                </c:pt>
                <c:pt idx="3">
                  <c:v>2023 г</c:v>
                </c:pt>
                <c:pt idx="4">
                  <c:v>2024 г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</c:v>
                </c:pt>
                <c:pt idx="1">
                  <c:v>3</c:v>
                </c:pt>
                <c:pt idx="2">
                  <c:v>25</c:v>
                </c:pt>
                <c:pt idx="3">
                  <c:v>26</c:v>
                </c:pt>
                <c:pt idx="4">
                  <c:v>15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5F3-4C4E-B864-3FD11ACB1CC5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ФЗ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p3d/>
          </c:spPr>
          <c:invertIfNegative val="0"/>
          <c:cat>
            <c:strRef>
              <c:f>Лист1!$A$2:$A$6</c:f>
              <c:strCache>
                <c:ptCount val="5"/>
                <c:pt idx="0">
                  <c:v>2020 г</c:v>
                </c:pt>
                <c:pt idx="1">
                  <c:v>2021 г</c:v>
                </c:pt>
                <c:pt idx="2">
                  <c:v>2022 г</c:v>
                </c:pt>
                <c:pt idx="3">
                  <c:v>2023 г</c:v>
                </c:pt>
                <c:pt idx="4">
                  <c:v>2024 г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2</c:v>
                </c:pt>
                <c:pt idx="1">
                  <c:v>3</c:v>
                </c:pt>
                <c:pt idx="2">
                  <c:v>5</c:v>
                </c:pt>
                <c:pt idx="3">
                  <c:v>2</c:v>
                </c:pt>
                <c:pt idx="4">
                  <c:v>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1FA-4F9A-9698-8DF598999172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УиК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hade val="51000"/>
                    <a:satMod val="130000"/>
                  </a:schemeClr>
                </a:gs>
                <a:gs pos="8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p3d/>
          </c:spPr>
          <c:invertIfNegative val="0"/>
          <c:cat>
            <c:strRef>
              <c:f>Лист1!$A$2:$A$6</c:f>
              <c:strCache>
                <c:ptCount val="5"/>
                <c:pt idx="0">
                  <c:v>2020 г</c:v>
                </c:pt>
                <c:pt idx="1">
                  <c:v>2021 г</c:v>
                </c:pt>
                <c:pt idx="2">
                  <c:v>2022 г</c:v>
                </c:pt>
                <c:pt idx="3">
                  <c:v>2023 г</c:v>
                </c:pt>
                <c:pt idx="4">
                  <c:v>2024 г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14</c:v>
                </c:pt>
                <c:pt idx="4">
                  <c:v>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01FA-4F9A-9698-8DF59899917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21385024"/>
        <c:axId val="221384240"/>
        <c:axId val="0"/>
      </c:bar3DChart>
      <c:catAx>
        <c:axId val="2213850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21384240"/>
        <c:crosses val="autoZero"/>
        <c:auto val="1"/>
        <c:lblAlgn val="ctr"/>
        <c:lblOffset val="100"/>
        <c:noMultiLvlLbl val="0"/>
      </c:catAx>
      <c:valAx>
        <c:axId val="2213842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213850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2463824151551918"/>
          <c:y val="8.1085712698589052E-2"/>
          <c:w val="0.73658781502909931"/>
          <c:h val="0.71454603792697668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РБ</c:v>
                </c:pt>
              </c:strCache>
            </c:strRef>
          </c:tx>
          <c:spPr>
            <a:solidFill>
              <a:schemeClr val="accent4">
                <a:lumMod val="40000"/>
                <a:lumOff val="60000"/>
              </a:schemeClr>
            </a:solidFill>
            <a:ln w="9525" cap="flat" cmpd="sng" algn="ctr">
              <a:solidFill>
                <a:srgbClr val="7030A0"/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  <a:sp3d contourW="9525">
              <a:contourClr>
                <a:srgbClr val="7030A0"/>
              </a:contourClr>
            </a:sp3d>
          </c:spPr>
          <c:invertIfNegative val="0"/>
          <c:cat>
            <c:strRef>
              <c:f>Лист1!$A$2:$A$6</c:f>
              <c:strCache>
                <c:ptCount val="5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  <c:pt idx="3">
                  <c:v>2023 год</c:v>
                </c:pt>
                <c:pt idx="4">
                  <c:v>2024 год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2</c:v>
                </c:pt>
                <c:pt idx="1">
                  <c:v>4</c:v>
                </c:pt>
                <c:pt idx="2">
                  <c:v>12</c:v>
                </c:pt>
                <c:pt idx="3">
                  <c:v>11</c:v>
                </c:pt>
                <c:pt idx="4">
                  <c:v>8</c:v>
                </c:pt>
              </c:numCache>
            </c:numRef>
          </c:val>
          <c:shape val="cylinder"/>
          <c:extLst xmlns:c16r2="http://schemas.microsoft.com/office/drawing/2015/06/chart">
            <c:ext xmlns:c16="http://schemas.microsoft.com/office/drawing/2014/chart" uri="{C3380CC4-5D6E-409C-BE32-E72D297353CC}">
              <c16:uniqueId val="{00000000-C0B5-43A9-8E1B-1A60317A3A0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21381888"/>
        <c:axId val="221382280"/>
        <c:axId val="0"/>
      </c:bar3DChart>
      <c:catAx>
        <c:axId val="2213818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21382280"/>
        <c:crosses val="autoZero"/>
        <c:auto val="1"/>
        <c:lblAlgn val="ctr"/>
        <c:lblOffset val="100"/>
        <c:noMultiLvlLbl val="0"/>
      </c:catAx>
      <c:valAx>
        <c:axId val="2213822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213818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0"/>
          <c:w val="1"/>
          <c:h val="0.91637734696144868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Лист1!$A$2:$A$11</c:f>
              <c:numCache>
                <c:formatCode>General</c:formatCode>
                <c:ptCount val="10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</c:numCache>
            </c:numRef>
          </c:cat>
          <c:val>
            <c:numRef>
              <c:f>Лист1!$B$2:$B$11</c:f>
              <c:numCache>
                <c:formatCode>General</c:formatCode>
                <c:ptCount val="10"/>
                <c:pt idx="0">
                  <c:v>13</c:v>
                </c:pt>
                <c:pt idx="1">
                  <c:v>13</c:v>
                </c:pt>
                <c:pt idx="2">
                  <c:v>11</c:v>
                </c:pt>
                <c:pt idx="3">
                  <c:v>8</c:v>
                </c:pt>
                <c:pt idx="4">
                  <c:v>9</c:v>
                </c:pt>
                <c:pt idx="5">
                  <c:v>12</c:v>
                </c:pt>
                <c:pt idx="6">
                  <c:v>13</c:v>
                </c:pt>
                <c:pt idx="7">
                  <c:v>8</c:v>
                </c:pt>
                <c:pt idx="8">
                  <c:v>7</c:v>
                </c:pt>
                <c:pt idx="9">
                  <c:v>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FA3-4702-B0CE-78F7AB67F7A6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Лист1!$A$2:$A$11</c:f>
              <c:numCache>
                <c:formatCode>General</c:formatCode>
                <c:ptCount val="10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</c:numCache>
            </c:numRef>
          </c:cat>
          <c:val>
            <c:numRef>
              <c:f>Лист1!$C$2:$C$11</c:f>
              <c:numCache>
                <c:formatCode>General</c:formatCode>
                <c:ptCount val="10"/>
                <c:pt idx="0">
                  <c:v>30</c:v>
                </c:pt>
                <c:pt idx="1">
                  <c:v>26</c:v>
                </c:pt>
                <c:pt idx="2">
                  <c:v>46</c:v>
                </c:pt>
                <c:pt idx="3">
                  <c:v>19</c:v>
                </c:pt>
                <c:pt idx="4">
                  <c:v>7</c:v>
                </c:pt>
                <c:pt idx="5">
                  <c:v>33</c:v>
                </c:pt>
                <c:pt idx="6">
                  <c:v>42</c:v>
                </c:pt>
                <c:pt idx="7">
                  <c:v>2</c:v>
                </c:pt>
                <c:pt idx="8">
                  <c:v>1</c:v>
                </c:pt>
                <c:pt idx="9">
                  <c:v>11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8FA3-4702-B0CE-78F7AB67F7A6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hade val="51000"/>
                    <a:satMod val="130000"/>
                  </a:schemeClr>
                </a:gs>
                <a:gs pos="8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Лист1!$A$2:$A$11</c:f>
              <c:numCache>
                <c:formatCode>General</c:formatCode>
                <c:ptCount val="10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</c:numCache>
            </c:numRef>
          </c:cat>
          <c:val>
            <c:numRef>
              <c:f>Лист1!$D$2:$D$11</c:f>
              <c:numCache>
                <c:formatCode>General</c:formatCode>
                <c:ptCount val="10"/>
                <c:pt idx="0">
                  <c:v>241</c:v>
                </c:pt>
                <c:pt idx="1">
                  <c:v>252</c:v>
                </c:pt>
                <c:pt idx="2">
                  <c:v>294</c:v>
                </c:pt>
                <c:pt idx="3">
                  <c:v>305</c:v>
                </c:pt>
                <c:pt idx="4">
                  <c:v>303</c:v>
                </c:pt>
                <c:pt idx="5">
                  <c:v>348</c:v>
                </c:pt>
                <c:pt idx="6">
                  <c:v>377</c:v>
                </c:pt>
                <c:pt idx="7">
                  <c:v>371</c:v>
                </c:pt>
                <c:pt idx="8">
                  <c:v>363</c:v>
                </c:pt>
                <c:pt idx="9">
                  <c:v>369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8FA3-4702-B0CE-78F7AB67F7A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221383848"/>
        <c:axId val="538096272"/>
        <c:axId val="0"/>
      </c:bar3DChart>
      <c:catAx>
        <c:axId val="2213838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38096272"/>
        <c:crosses val="autoZero"/>
        <c:auto val="1"/>
        <c:lblAlgn val="ctr"/>
        <c:lblOffset val="100"/>
        <c:noMultiLvlLbl val="0"/>
      </c:catAx>
      <c:valAx>
        <c:axId val="5380962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213838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5.6187705394927991E-2"/>
          <c:y val="7.6932500372664053E-2"/>
          <c:w val="0.9040253602312921"/>
          <c:h val="0.66958813706427123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Лицензии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Лист1!$A$2:$A$12</c:f>
              <c:numCache>
                <c:formatCode>General</c:formatCode>
                <c:ptCount val="11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</c:numCache>
            </c:numRef>
          </c:cat>
          <c:val>
            <c:numRef>
              <c:f>Лист1!$B$2:$B$12</c:f>
              <c:numCache>
                <c:formatCode>General</c:formatCode>
                <c:ptCount val="11"/>
                <c:pt idx="0">
                  <c:v>39</c:v>
                </c:pt>
                <c:pt idx="1">
                  <c:v>28</c:v>
                </c:pt>
                <c:pt idx="2">
                  <c:v>33</c:v>
                </c:pt>
                <c:pt idx="3">
                  <c:v>28</c:v>
                </c:pt>
                <c:pt idx="4">
                  <c:v>28</c:v>
                </c:pt>
                <c:pt idx="5">
                  <c:v>39</c:v>
                </c:pt>
                <c:pt idx="6">
                  <c:v>48</c:v>
                </c:pt>
                <c:pt idx="7">
                  <c:v>27</c:v>
                </c:pt>
                <c:pt idx="8">
                  <c:v>31</c:v>
                </c:pt>
                <c:pt idx="9">
                  <c:v>35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F7A-4CAF-AC16-F6B2E011FFE9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Регистрация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Лист1!$A$2:$A$12</c:f>
              <c:numCache>
                <c:formatCode>General</c:formatCode>
                <c:ptCount val="11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</c:numCache>
            </c:numRef>
          </c:cat>
          <c:val>
            <c:numRef>
              <c:f>Лист1!$C$2:$C$12</c:f>
              <c:numCache>
                <c:formatCode>General</c:formatCode>
                <c:ptCount val="11"/>
                <c:pt idx="0">
                  <c:v>30</c:v>
                </c:pt>
                <c:pt idx="1">
                  <c:v>26</c:v>
                </c:pt>
                <c:pt idx="2">
                  <c:v>46</c:v>
                </c:pt>
                <c:pt idx="3">
                  <c:v>19</c:v>
                </c:pt>
                <c:pt idx="4">
                  <c:v>19</c:v>
                </c:pt>
                <c:pt idx="5">
                  <c:v>25</c:v>
                </c:pt>
                <c:pt idx="6">
                  <c:v>17</c:v>
                </c:pt>
                <c:pt idx="7">
                  <c:v>10</c:v>
                </c:pt>
                <c:pt idx="8">
                  <c:v>13</c:v>
                </c:pt>
                <c:pt idx="9">
                  <c:v>17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DF7A-4CAF-AC16-F6B2E011FFE9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Разрешения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hade val="51000"/>
                    <a:satMod val="130000"/>
                  </a:schemeClr>
                </a:gs>
                <a:gs pos="8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9"/>
              <c:layout>
                <c:manualLayout>
                  <c:x val="5.5589934501269105E-3"/>
                  <c:y val="-3.80281647966990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7B16-4090-9CCB-6FDEC3092B50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Лист1!$A$2:$A$12</c:f>
              <c:numCache>
                <c:formatCode>General</c:formatCode>
                <c:ptCount val="11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</c:numCache>
            </c:numRef>
          </c:cat>
          <c:val>
            <c:numRef>
              <c:f>Лист1!$D$2:$D$12</c:f>
              <c:numCache>
                <c:formatCode>General</c:formatCode>
                <c:ptCount val="11"/>
                <c:pt idx="0">
                  <c:v>363</c:v>
                </c:pt>
                <c:pt idx="1">
                  <c:v>336</c:v>
                </c:pt>
                <c:pt idx="2">
                  <c:v>366</c:v>
                </c:pt>
                <c:pt idx="3">
                  <c:v>390</c:v>
                </c:pt>
                <c:pt idx="4">
                  <c:v>238</c:v>
                </c:pt>
                <c:pt idx="5">
                  <c:v>326</c:v>
                </c:pt>
                <c:pt idx="6">
                  <c:v>465</c:v>
                </c:pt>
                <c:pt idx="7">
                  <c:v>354</c:v>
                </c:pt>
                <c:pt idx="8">
                  <c:v>299</c:v>
                </c:pt>
                <c:pt idx="9">
                  <c:v>260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DF7A-4CAF-AC16-F6B2E011FFE9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ПДВ ДС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hade val="51000"/>
                    <a:satMod val="130000"/>
                  </a:schemeClr>
                </a:gs>
                <a:gs pos="80000">
                  <a:schemeClr val="accent4">
                    <a:shade val="93000"/>
                    <a:satMod val="130000"/>
                  </a:schemeClr>
                </a:gs>
                <a:gs pos="100000">
                  <a:schemeClr val="accent4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0"/>
              <c:layout>
                <c:manualLayout>
                  <c:x val="3.8275689241185967E-3"/>
                  <c:y val="-7.50360132243587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DF7A-4CAF-AC16-F6B2E011FFE9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5.7413533861778955E-3"/>
                  <c:y val="-7.03462623978363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DF7A-4CAF-AC16-F6B2E011FFE9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7.6551378482371231E-3"/>
                  <c:y val="-7.50360132243588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DF7A-4CAF-AC16-F6B2E011FFE9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0"/>
                  <c:y val="-8.44155148774036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DF7A-4CAF-AC16-F6B2E011FFE9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1.3396491234415088E-2"/>
                  <c:y val="-7.97257640508812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DF7A-4CAF-AC16-F6B2E011FFE9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1.3897483625318295E-3"/>
                  <c:y val="-0.1249496843320111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CDF7-4C6F-A5F4-FAC657CD37C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6.9487418126586379E-3"/>
                  <c:y val="-9.77867094772261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CDF7-4C6F-A5F4-FAC657CD37C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8.3384901751902638E-3"/>
                  <c:y val="-8.14889245643550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CDF7-4C6F-A5F4-FAC657CD37C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5.5589934501268081E-3"/>
                  <c:y val="-6.51911396514840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0A0A-4B55-9D71-4D9B12CC147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4.1692450875952846E-3"/>
                  <c:y val="-8.69215195353120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0F3C-471B-8DA2-25A85CD41152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Лист1!$A$2:$A$12</c:f>
              <c:numCache>
                <c:formatCode>General</c:formatCode>
                <c:ptCount val="11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</c:numCache>
            </c:numRef>
          </c:cat>
          <c:val>
            <c:numRef>
              <c:f>Лист1!$E$2:$E$12</c:f>
              <c:numCache>
                <c:formatCode>General</c:formatCode>
                <c:ptCount val="11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2</c:v>
                </c:pt>
                <c:pt idx="4">
                  <c:v>1</c:v>
                </c:pt>
                <c:pt idx="5">
                  <c:v>2</c:v>
                </c:pt>
                <c:pt idx="6">
                  <c:v>2</c:v>
                </c:pt>
                <c:pt idx="7">
                  <c:v>0</c:v>
                </c:pt>
                <c:pt idx="8">
                  <c:v>0</c:v>
                </c:pt>
                <c:pt idx="9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DF7A-4CAF-AC16-F6B2E011FFE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538096664"/>
        <c:axId val="538097448"/>
        <c:axId val="0"/>
      </c:bar3DChart>
      <c:catAx>
        <c:axId val="5380966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38097448"/>
        <c:crosses val="autoZero"/>
        <c:auto val="1"/>
        <c:lblAlgn val="ctr"/>
        <c:lblOffset val="100"/>
        <c:noMultiLvlLbl val="0"/>
      </c:catAx>
      <c:valAx>
        <c:axId val="5380974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380966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 smtClean="0"/>
              <a:t>Динамика</a:t>
            </a:r>
            <a:r>
              <a:rPr lang="ru-RU" baseline="0" dirty="0" smtClean="0"/>
              <a:t> надзора по ФЗ</a:t>
            </a:r>
            <a:endParaRPr lang="ru-RU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организации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66</c:v>
                </c:pt>
                <c:pt idx="1">
                  <c:v>56</c:v>
                </c:pt>
                <c:pt idx="2">
                  <c:v>47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D2E-4848-A4ED-08088CFAAF38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проверки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61</c:v>
                </c:pt>
                <c:pt idx="1">
                  <c:v>63</c:v>
                </c:pt>
                <c:pt idx="2">
                  <c:v>50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AD2E-4848-A4ED-08088CFAAF38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нарушения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5</c:v>
                </c:pt>
                <c:pt idx="1">
                  <c:v>10</c:v>
                </c:pt>
                <c:pt idx="2">
                  <c:v>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AD2E-4848-A4ED-08088CFAAF3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538094312"/>
        <c:axId val="538094704"/>
      </c:barChart>
      <c:catAx>
        <c:axId val="5380943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38094704"/>
        <c:crosses val="autoZero"/>
        <c:auto val="1"/>
        <c:lblAlgn val="ctr"/>
        <c:lblOffset val="100"/>
        <c:noMultiLvlLbl val="0"/>
      </c:catAx>
      <c:valAx>
        <c:axId val="5380947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380943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0.xml><?xml version="1.0" encoding="utf-8"?>
<cs:chartStyle xmlns:cs="http://schemas.microsoft.com/office/drawing/2012/chartStyle" xmlns:a="http://schemas.openxmlformats.org/drawingml/2006/main" id="34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11.xml><?xml version="1.0" encoding="utf-8"?>
<cs:chartStyle xmlns:cs="http://schemas.microsoft.com/office/drawing/2012/chartStyle" xmlns:a="http://schemas.openxmlformats.org/drawingml/2006/main" id="29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2.xml><?xml version="1.0" encoding="utf-8"?>
<cs:chartStyle xmlns:cs="http://schemas.microsoft.com/office/drawing/2012/chartStyle" xmlns:a="http://schemas.openxmlformats.org/drawingml/2006/main" id="34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34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90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89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34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34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0.87427</cdr:x>
      <cdr:y>0.08808</cdr:y>
    </cdr:from>
    <cdr:to>
      <cdr:x>1</cdr:x>
      <cdr:y>0.34205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022876" y="317115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0.87427</cdr:x>
      <cdr:y>0.08808</cdr:y>
    </cdr:from>
    <cdr:to>
      <cdr:x>1</cdr:x>
      <cdr:y>0.34205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022876" y="317115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939A7F-47F2-4B95-938E-F99525742791}" type="datetimeFigureOut">
              <a:rPr lang="ru-RU" smtClean="0"/>
              <a:pPr/>
              <a:t>30.01.2025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C9D68C-CF22-4ED2-BF38-FFCFD933631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348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B13448-71EB-4813-A2CC-25009378EACF}" type="datetimeFigureOut">
              <a:rPr lang="ru-RU" smtClean="0"/>
              <a:pPr/>
              <a:t>30.01.2025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B90673-9618-4A95-9D77-CF6CDC9685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41173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3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ru-RU" dirty="0" smtClean="0"/>
              <a:t>Microsoft </a:t>
            </a:r>
            <a:r>
              <a:rPr lang="ru-RU" b="1" dirty="0" smtClean="0"/>
              <a:t>Инженерное мастерство</a:t>
            </a:r>
            <a:endParaRPr lang="ru-RU" dirty="0" smtClean="0"/>
          </a:p>
        </p:txBody>
      </p:sp>
      <p:sp>
        <p:nvSpPr>
          <p:cNvPr id="41987" name="Rectangle 25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ru-RU" dirty="0" smtClean="0"/>
              <a:t>Конфиденциальная информация Майкрософт</a:t>
            </a:r>
          </a:p>
        </p:txBody>
      </p:sp>
      <p:sp>
        <p:nvSpPr>
          <p:cNvPr id="41988" name="Rectangle 26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2B44A5F-6CE4-493C-A0D7-6834FF76660C}" type="slidenum">
              <a:rPr lang="ru-RU" smtClean="0"/>
              <a:pPr/>
              <a:t>28</a:t>
            </a:fld>
            <a:endParaRPr lang="ru-RU" dirty="0" smtClean="0"/>
          </a:p>
        </p:txBody>
      </p:sp>
      <p:sp>
        <p:nvSpPr>
          <p:cNvPr id="4198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488950"/>
            <a:ext cx="4962525" cy="3722688"/>
          </a:xfrm>
          <a:ln/>
        </p:spPr>
      </p:sp>
      <p:sp>
        <p:nvSpPr>
          <p:cNvPr id="4199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787" y="4483601"/>
            <a:ext cx="6206573" cy="4944672"/>
          </a:xfrm>
          <a:noFill/>
          <a:ln/>
        </p:spPr>
        <p:txBody>
          <a:bodyPr/>
          <a:lstStyle/>
          <a:p>
            <a:pPr>
              <a:buFontTx/>
              <a:buNone/>
            </a:pP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35458085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403649" y="6492877"/>
            <a:ext cx="6408712" cy="365125"/>
          </a:xfrm>
        </p:spPr>
        <p:txBody>
          <a:bodyPr/>
          <a:lstStyle/>
          <a:p>
            <a:endParaRPr lang="ru-RU" dirty="0"/>
          </a:p>
        </p:txBody>
      </p:sp>
      <p:grpSp>
        <p:nvGrpSpPr>
          <p:cNvPr id="15" name="Группа 14"/>
          <p:cNvGrpSpPr/>
          <p:nvPr userDrawn="1"/>
        </p:nvGrpSpPr>
        <p:grpSpPr>
          <a:xfrm>
            <a:off x="10634" y="84732"/>
            <a:ext cx="9133367" cy="1673804"/>
            <a:chOff x="10633" y="84732"/>
            <a:chExt cx="9133367" cy="1673804"/>
          </a:xfrm>
        </p:grpSpPr>
        <p:sp>
          <p:nvSpPr>
            <p:cNvPr id="7" name="CustomShape 3"/>
            <p:cNvSpPr>
              <a:spLocks noChangeArrowheads="1"/>
            </p:cNvSpPr>
            <p:nvPr userDrawn="1"/>
          </p:nvSpPr>
          <p:spPr bwMode="auto">
            <a:xfrm>
              <a:off x="10633" y="907156"/>
              <a:ext cx="9133367" cy="309563"/>
            </a:xfrm>
            <a:prstGeom prst="rect">
              <a:avLst/>
            </a:prstGeom>
            <a:gradFill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0"/>
            </a:gra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/>
            </a:scene3d>
            <a:sp3d prstMaterial="matte">
              <a:bevelT w="6350" h="19050"/>
              <a:bevelB w="0"/>
            </a:sp3d>
            <a:extLst>
              <a:ext uri="{91240B29-F687-4F45-9708-019B960494DF}">
                <a14:hiddenLine xmlns:a14="http://schemas.microsoft.com/office/drawing/2010/main" w="936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DejaVu Sans"/>
                  <a:cs typeface="DejaVu Sans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DejaVu Sans"/>
                  <a:cs typeface="DejaVu Sans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DejaVu Sans"/>
                  <a:cs typeface="DejaVu Sans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DejaVu Sans"/>
                  <a:cs typeface="DejaVu Sans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DejaVu Sans"/>
                  <a:cs typeface="DejaVu Sans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DejaVu Sans"/>
                  <a:cs typeface="DejaVu Sans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DejaVu Sans"/>
                  <a:cs typeface="DejaVu Sans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DejaVu Sans"/>
                  <a:cs typeface="DejaVu Sans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DejaVu Sans"/>
                  <a:cs typeface="DejaVu Sans"/>
                </a:defRPr>
              </a:lvl9pPr>
            </a:lstStyle>
            <a:p>
              <a:pPr eaLnBrk="1" hangingPunct="1"/>
              <a:endParaRPr lang="ru-RU" altLang="ru-RU" sz="1800"/>
            </a:p>
          </p:txBody>
        </p:sp>
        <p:sp>
          <p:nvSpPr>
            <p:cNvPr id="8" name="CustomShape 4"/>
            <p:cNvSpPr>
              <a:spLocks noChangeArrowheads="1"/>
            </p:cNvSpPr>
            <p:nvPr userDrawn="1"/>
          </p:nvSpPr>
          <p:spPr bwMode="auto">
            <a:xfrm>
              <a:off x="10633" y="1194494"/>
              <a:ext cx="9133367" cy="287337"/>
            </a:xfrm>
            <a:prstGeom prst="rect">
              <a:avLst/>
            </a:prstGeom>
            <a:gradFill rotWithShape="0">
              <a:gsLst>
                <a:gs pos="0">
                  <a:srgbClr val="003366"/>
                </a:gs>
                <a:gs pos="100000">
                  <a:srgbClr val="0000CC"/>
                </a:gs>
              </a:gsLst>
              <a:lin ang="0"/>
            </a:gra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/>
            </a:scene3d>
            <a:sp3d prstMaterial="matte">
              <a:bevelT w="6350" h="19050"/>
              <a:bevelB w="0"/>
            </a:sp3d>
            <a:extLst>
              <a:ext uri="{91240B29-F687-4F45-9708-019B960494DF}">
                <a14:hiddenLine xmlns:a14="http://schemas.microsoft.com/office/drawing/2010/main" w="936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DejaVu Sans"/>
                  <a:cs typeface="DejaVu Sans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DejaVu Sans"/>
                  <a:cs typeface="DejaVu Sans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DejaVu Sans"/>
                  <a:cs typeface="DejaVu Sans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DejaVu Sans"/>
                  <a:cs typeface="DejaVu Sans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DejaVu Sans"/>
                  <a:cs typeface="DejaVu Sans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DejaVu Sans"/>
                  <a:cs typeface="DejaVu Sans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DejaVu Sans"/>
                  <a:cs typeface="DejaVu Sans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DejaVu Sans"/>
                  <a:cs typeface="DejaVu Sans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DejaVu Sans"/>
                  <a:cs typeface="DejaVu Sans"/>
                </a:defRPr>
              </a:lvl9pPr>
            </a:lstStyle>
            <a:p>
              <a:pPr eaLnBrk="1" hangingPunct="1"/>
              <a:endParaRPr lang="ru-RU" altLang="ru-RU" sz="1800"/>
            </a:p>
          </p:txBody>
        </p:sp>
        <p:sp>
          <p:nvSpPr>
            <p:cNvPr id="9" name="CustomShape 5"/>
            <p:cNvSpPr>
              <a:spLocks noChangeArrowheads="1"/>
            </p:cNvSpPr>
            <p:nvPr userDrawn="1"/>
          </p:nvSpPr>
          <p:spPr bwMode="auto">
            <a:xfrm>
              <a:off x="10633" y="1472786"/>
              <a:ext cx="9133367" cy="285750"/>
            </a:xfrm>
            <a:prstGeom prst="rect">
              <a:avLst/>
            </a:prstGeom>
            <a:gradFill>
              <a:gsLst>
                <a:gs pos="0">
                  <a:srgbClr val="C00000"/>
                </a:gs>
                <a:gs pos="100000">
                  <a:srgbClr val="FF0000"/>
                </a:gs>
              </a:gsLst>
              <a:lin ang="0" scaled="0"/>
            </a:gra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/>
            </a:scene3d>
            <a:sp3d prstMaterial="matte">
              <a:bevelT w="6350" h="19050"/>
              <a:bevelB w="0"/>
            </a:sp3d>
            <a:extLst>
              <a:ext uri="{91240B29-F687-4F45-9708-019B960494DF}">
                <a14:hiddenLine xmlns:a14="http://schemas.microsoft.com/office/drawing/2010/main" w="936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DejaVu Sans"/>
                  <a:cs typeface="DejaVu Sans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DejaVu Sans"/>
                  <a:cs typeface="DejaVu Sans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DejaVu Sans"/>
                  <a:cs typeface="DejaVu Sans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DejaVu Sans"/>
                  <a:cs typeface="DejaVu Sans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DejaVu Sans"/>
                  <a:cs typeface="DejaVu Sans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DejaVu Sans"/>
                  <a:cs typeface="DejaVu Sans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DejaVu Sans"/>
                  <a:cs typeface="DejaVu Sans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DejaVu Sans"/>
                  <a:cs typeface="DejaVu Sans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DejaVu Sans"/>
                  <a:cs typeface="DejaVu Sans"/>
                </a:defRPr>
              </a:lvl9pPr>
            </a:lstStyle>
            <a:p>
              <a:pPr eaLnBrk="1" hangingPunct="1"/>
              <a:endParaRPr lang="ru-RU" altLang="ru-RU" sz="1800"/>
            </a:p>
          </p:txBody>
        </p:sp>
        <p:sp>
          <p:nvSpPr>
            <p:cNvPr id="10" name="CustomShape 6"/>
            <p:cNvSpPr>
              <a:spLocks noChangeArrowheads="1"/>
            </p:cNvSpPr>
            <p:nvPr userDrawn="1"/>
          </p:nvSpPr>
          <p:spPr bwMode="auto">
            <a:xfrm>
              <a:off x="971600" y="84732"/>
              <a:ext cx="8161767" cy="7945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36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0" rIns="90000" bIns="0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DejaVu Sans"/>
                  <a:cs typeface="DejaVu Sans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DejaVu Sans"/>
                  <a:cs typeface="DejaVu Sans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DejaVu Sans"/>
                  <a:cs typeface="DejaVu Sans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DejaVu Sans"/>
                  <a:cs typeface="DejaVu Sans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DejaVu Sans"/>
                  <a:cs typeface="DejaVu Sans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DejaVu Sans"/>
                  <a:cs typeface="DejaVu Sans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DejaVu Sans"/>
                  <a:cs typeface="DejaVu Sans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DejaVu Sans"/>
                  <a:cs typeface="DejaVu Sans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DejaVu Sans"/>
                  <a:cs typeface="DejaVu Sans"/>
                </a:defRPr>
              </a:lvl9pPr>
            </a:lstStyle>
            <a:p>
              <a:pPr algn="ctr" eaLnBrk="1" hangingPunct="1">
                <a:lnSpc>
                  <a:spcPts val="2000"/>
                </a:lnSpc>
              </a:pPr>
              <a:r>
                <a:rPr lang="ru-RU" altLang="ru-RU" sz="2000" b="0" dirty="0" smtClean="0">
                  <a:solidFill>
                    <a:srgbClr val="002060"/>
                  </a:solidFill>
                  <a:effectLst/>
                  <a:ea typeface="MS PGothic" pitchFamily="34" charset="-128"/>
                </a:rPr>
                <a:t>Федеральная служба по экологическому, </a:t>
              </a:r>
            </a:p>
            <a:p>
              <a:pPr algn="ctr" eaLnBrk="1" hangingPunct="1">
                <a:lnSpc>
                  <a:spcPts val="2000"/>
                </a:lnSpc>
              </a:pPr>
              <a:r>
                <a:rPr lang="ru-RU" altLang="ru-RU" sz="2000" b="0" dirty="0" smtClean="0">
                  <a:solidFill>
                    <a:srgbClr val="002060"/>
                  </a:solidFill>
                  <a:effectLst/>
                  <a:ea typeface="MS PGothic" pitchFamily="34" charset="-128"/>
                </a:rPr>
                <a:t>технологическому и атомному надзору</a:t>
              </a:r>
            </a:p>
            <a:p>
              <a:pPr algn="ctr" eaLnBrk="1" hangingPunct="1">
                <a:lnSpc>
                  <a:spcPts val="2000"/>
                </a:lnSpc>
              </a:pPr>
              <a:r>
                <a:rPr lang="ru-RU" altLang="ru-RU" sz="2000" b="0" dirty="0" smtClean="0">
                  <a:solidFill>
                    <a:srgbClr val="002060"/>
                  </a:solidFill>
                  <a:effectLst/>
                  <a:ea typeface="MS PGothic" pitchFamily="34" charset="-128"/>
                </a:rPr>
                <a:t>(Ростехнадзор)</a:t>
              </a:r>
              <a:endParaRPr lang="ru-RU" altLang="ru-RU" sz="2000" b="0" dirty="0">
                <a:solidFill>
                  <a:srgbClr val="002060"/>
                </a:solidFill>
                <a:effectLst/>
              </a:endParaRPr>
            </a:p>
          </p:txBody>
        </p:sp>
        <p:pic>
          <p:nvPicPr>
            <p:cNvPr id="11" name="Picture 41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950" y="141981"/>
              <a:ext cx="1403350" cy="1576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36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22" name="Прямая соединительная линия 21"/>
          <p:cNvCxnSpPr/>
          <p:nvPr userDrawn="1"/>
        </p:nvCxnSpPr>
        <p:spPr>
          <a:xfrm>
            <a:off x="683568" y="6420185"/>
            <a:ext cx="7776864" cy="0"/>
          </a:xfrm>
          <a:prstGeom prst="line">
            <a:avLst/>
          </a:prstGeom>
          <a:ln w="25400" cap="flat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ыч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992697"/>
            <a:ext cx="9144000" cy="492089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31840" y="6492877"/>
            <a:ext cx="2895600" cy="3651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388424" y="6525344"/>
            <a:ext cx="755576" cy="332656"/>
          </a:xfrm>
        </p:spPr>
        <p:txBody>
          <a:bodyPr/>
          <a:lstStyle>
            <a:lvl1pPr algn="ctr">
              <a:defRPr sz="1400" b="1">
                <a:solidFill>
                  <a:schemeClr val="tx1"/>
                </a:solidFill>
              </a:defRPr>
            </a:lvl1pPr>
          </a:lstStyle>
          <a:p>
            <a:fld id="{9BBB63BC-7EC6-405B-A8B3-990F8CBB9186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14" name="Группа 13"/>
          <p:cNvGrpSpPr/>
          <p:nvPr userDrawn="1"/>
        </p:nvGrpSpPr>
        <p:grpSpPr>
          <a:xfrm>
            <a:off x="1" y="7953"/>
            <a:ext cx="9143999" cy="1052513"/>
            <a:chOff x="0" y="0"/>
            <a:chExt cx="9143999" cy="1052513"/>
          </a:xfrm>
        </p:grpSpPr>
        <p:sp>
          <p:nvSpPr>
            <p:cNvPr id="10" name="CustomShape 6"/>
            <p:cNvSpPr>
              <a:spLocks noChangeArrowheads="1"/>
            </p:cNvSpPr>
            <p:nvPr userDrawn="1"/>
          </p:nvSpPr>
          <p:spPr bwMode="auto">
            <a:xfrm>
              <a:off x="899592" y="84733"/>
              <a:ext cx="8233775" cy="3919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36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0" rIns="90000" bIns="0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DejaVu Sans"/>
                  <a:cs typeface="DejaVu Sans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DejaVu Sans"/>
                  <a:cs typeface="DejaVu Sans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DejaVu Sans"/>
                  <a:cs typeface="DejaVu Sans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DejaVu Sans"/>
                  <a:cs typeface="DejaVu Sans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DejaVu Sans"/>
                  <a:cs typeface="DejaVu Sans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DejaVu Sans"/>
                  <a:cs typeface="DejaVu Sans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DejaVu Sans"/>
                  <a:cs typeface="DejaVu Sans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DejaVu Sans"/>
                  <a:cs typeface="DejaVu Sans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DejaVu Sans"/>
                  <a:cs typeface="DejaVu Sans"/>
                </a:defRPr>
              </a:lvl9pPr>
            </a:lstStyle>
            <a:p>
              <a:pPr algn="ctr" eaLnBrk="1" hangingPunct="1">
                <a:lnSpc>
                  <a:spcPts val="1500"/>
                </a:lnSpc>
              </a:pPr>
              <a:r>
                <a:rPr lang="ru-RU" altLang="ru-RU" sz="1400" b="0" dirty="0" smtClean="0">
                  <a:solidFill>
                    <a:srgbClr val="002060"/>
                  </a:solidFill>
                  <a:ea typeface="MS PGothic" pitchFamily="34" charset="-128"/>
                </a:rPr>
                <a:t>Федеральная служба по экологическому, технологическому и атомному надзору</a:t>
              </a:r>
            </a:p>
            <a:p>
              <a:pPr algn="ctr" eaLnBrk="1" hangingPunct="1">
                <a:lnSpc>
                  <a:spcPts val="1500"/>
                </a:lnSpc>
              </a:pPr>
              <a:r>
                <a:rPr lang="ru-RU" altLang="ru-RU" sz="1400" b="0" dirty="0" smtClean="0">
                  <a:solidFill>
                    <a:srgbClr val="002060"/>
                  </a:solidFill>
                  <a:ea typeface="MS PGothic" pitchFamily="34" charset="-128"/>
                </a:rPr>
                <a:t>(Ростехнадзор)</a:t>
              </a:r>
            </a:p>
          </p:txBody>
        </p:sp>
        <p:sp>
          <p:nvSpPr>
            <p:cNvPr id="13" name="CustomShape 2"/>
            <p:cNvSpPr>
              <a:spLocks noChangeArrowheads="1"/>
            </p:cNvSpPr>
            <p:nvPr userDrawn="1"/>
          </p:nvSpPr>
          <p:spPr bwMode="auto">
            <a:xfrm>
              <a:off x="9524" y="549275"/>
              <a:ext cx="9134475" cy="142875"/>
            </a:xfrm>
            <a:prstGeom prst="rect">
              <a:avLst/>
            </a:prstGeom>
            <a:gradFill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0"/>
            </a:gra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/>
            </a:scene3d>
            <a:sp3d prstMaterial="matte">
              <a:bevelT w="6350" h="12700"/>
              <a:bevelB w="0"/>
            </a:sp3d>
            <a:extLst>
              <a:ext uri="{91240B29-F687-4F45-9708-019B960494DF}">
                <a14:hiddenLine xmlns:a14="http://schemas.microsoft.com/office/drawing/2010/main" w="936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DejaVu Sans"/>
                  <a:cs typeface="DejaVu Sans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DejaVu Sans"/>
                  <a:cs typeface="DejaVu Sans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DejaVu Sans"/>
                  <a:cs typeface="DejaVu Sans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DejaVu Sans"/>
                  <a:cs typeface="DejaVu Sans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DejaVu Sans"/>
                  <a:cs typeface="DejaVu Sans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DejaVu Sans"/>
                  <a:cs typeface="DejaVu Sans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DejaVu Sans"/>
                  <a:cs typeface="DejaVu Sans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DejaVu Sans"/>
                  <a:cs typeface="DejaVu Sans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DejaVu Sans"/>
                  <a:cs typeface="DejaVu Sans"/>
                </a:defRPr>
              </a:lvl9pPr>
            </a:lstStyle>
            <a:p>
              <a:pPr eaLnBrk="1" hangingPunct="1"/>
              <a:endParaRPr lang="ru-RU" altLang="ru-RU" sz="1800"/>
            </a:p>
          </p:txBody>
        </p:sp>
        <p:sp>
          <p:nvSpPr>
            <p:cNvPr id="15" name="CustomShape 3"/>
            <p:cNvSpPr>
              <a:spLocks noChangeArrowheads="1"/>
            </p:cNvSpPr>
            <p:nvPr userDrawn="1"/>
          </p:nvSpPr>
          <p:spPr bwMode="auto">
            <a:xfrm>
              <a:off x="9524" y="692150"/>
              <a:ext cx="9134475" cy="144463"/>
            </a:xfrm>
            <a:prstGeom prst="rect">
              <a:avLst/>
            </a:prstGeom>
            <a:gradFill rotWithShape="0">
              <a:gsLst>
                <a:gs pos="0">
                  <a:srgbClr val="003366"/>
                </a:gs>
                <a:gs pos="100000">
                  <a:srgbClr val="0000CC"/>
                </a:gs>
              </a:gsLst>
              <a:lin ang="0"/>
            </a:gra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/>
            </a:scene3d>
            <a:sp3d prstMaterial="matte">
              <a:bevelT w="6350" h="12700"/>
              <a:bevelB w="0"/>
            </a:sp3d>
            <a:extLst>
              <a:ext uri="{91240B29-F687-4F45-9708-019B960494DF}">
                <a14:hiddenLine xmlns:a14="http://schemas.microsoft.com/office/drawing/2010/main" w="936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DejaVu Sans"/>
                  <a:cs typeface="DejaVu Sans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DejaVu Sans"/>
                  <a:cs typeface="DejaVu Sans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DejaVu Sans"/>
                  <a:cs typeface="DejaVu Sans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DejaVu Sans"/>
                  <a:cs typeface="DejaVu Sans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DejaVu Sans"/>
                  <a:cs typeface="DejaVu Sans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DejaVu Sans"/>
                  <a:cs typeface="DejaVu Sans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DejaVu Sans"/>
                  <a:cs typeface="DejaVu Sans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DejaVu Sans"/>
                  <a:cs typeface="DejaVu Sans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DejaVu Sans"/>
                  <a:cs typeface="DejaVu Sans"/>
                </a:defRPr>
              </a:lvl9pPr>
            </a:lstStyle>
            <a:p>
              <a:pPr eaLnBrk="1" hangingPunct="1"/>
              <a:endParaRPr lang="ru-RU" altLang="ru-RU" sz="1800"/>
            </a:p>
          </p:txBody>
        </p:sp>
        <p:sp>
          <p:nvSpPr>
            <p:cNvPr id="16" name="CustomShape 4"/>
            <p:cNvSpPr>
              <a:spLocks noChangeArrowheads="1"/>
            </p:cNvSpPr>
            <p:nvPr userDrawn="1"/>
          </p:nvSpPr>
          <p:spPr bwMode="auto">
            <a:xfrm>
              <a:off x="9524" y="836613"/>
              <a:ext cx="9134475" cy="144462"/>
            </a:xfrm>
            <a:prstGeom prst="rect">
              <a:avLst/>
            </a:prstGeom>
            <a:gradFill>
              <a:gsLst>
                <a:gs pos="0">
                  <a:srgbClr val="C00000"/>
                </a:gs>
                <a:gs pos="100000">
                  <a:srgbClr val="FF0000"/>
                </a:gs>
              </a:gsLst>
              <a:lin ang="0" scaled="0"/>
            </a:gra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/>
            </a:scene3d>
            <a:sp3d prstMaterial="matte">
              <a:bevelT w="6350" h="12700"/>
              <a:bevelB w="0"/>
            </a:sp3d>
            <a:extLst>
              <a:ext uri="{91240B29-F687-4F45-9708-019B960494DF}">
                <a14:hiddenLine xmlns:a14="http://schemas.microsoft.com/office/drawing/2010/main" w="936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DejaVu Sans"/>
                  <a:cs typeface="DejaVu Sans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DejaVu Sans"/>
                  <a:cs typeface="DejaVu Sans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DejaVu Sans"/>
                  <a:cs typeface="DejaVu Sans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DejaVu Sans"/>
                  <a:cs typeface="DejaVu Sans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DejaVu Sans"/>
                  <a:cs typeface="DejaVu Sans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DejaVu Sans"/>
                  <a:cs typeface="DejaVu Sans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DejaVu Sans"/>
                  <a:cs typeface="DejaVu Sans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DejaVu Sans"/>
                  <a:cs typeface="DejaVu Sans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DejaVu Sans"/>
                  <a:cs typeface="DejaVu Sans"/>
                </a:defRPr>
              </a:lvl9pPr>
            </a:lstStyle>
            <a:p>
              <a:pPr eaLnBrk="1" hangingPunct="1"/>
              <a:endParaRPr lang="ru-RU" altLang="ru-RU" sz="1800"/>
            </a:p>
          </p:txBody>
        </p:sp>
        <p:pic>
          <p:nvPicPr>
            <p:cNvPr id="17" name="Picture 41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36625" cy="10525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36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0" name="Подзаголовок 2"/>
          <p:cNvSpPr>
            <a:spLocks noGrp="1"/>
          </p:cNvSpPr>
          <p:nvPr userDrawn="1">
            <p:ph type="subTitle" idx="1"/>
          </p:nvPr>
        </p:nvSpPr>
        <p:spPr>
          <a:xfrm>
            <a:off x="1371600" y="2204864"/>
            <a:ext cx="6400800" cy="343393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21" name="Прямоугольник с одним скругленным углом 20"/>
          <p:cNvSpPr/>
          <p:nvPr userDrawn="1"/>
        </p:nvSpPr>
        <p:spPr>
          <a:xfrm rot="16200000">
            <a:off x="8594457" y="6308457"/>
            <a:ext cx="324036" cy="756000"/>
          </a:xfrm>
          <a:prstGeom prst="round1Rect">
            <a:avLst>
              <a:gd name="adj" fmla="val 50000"/>
            </a:avLst>
          </a:prstGeom>
          <a:noFill/>
          <a:ln>
            <a:gradFill>
              <a:gsLst>
                <a:gs pos="0">
                  <a:srgbClr val="C00000"/>
                </a:gs>
                <a:gs pos="100000">
                  <a:srgbClr val="FF0000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1949585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D26114-904B-46ED-8B8C-E1B6B2833C6E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60047524"/>
      </p:ext>
    </p:extLst>
  </p:cSld>
  <p:clrMapOvr>
    <a:masterClrMapping/>
  </p:clrMapOvr>
  <p:transition spd="slow"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sz="quarter" idx="12"/>
          </p:nvPr>
        </p:nvSpPr>
        <p:spPr>
          <a:xfrm>
            <a:off x="340174" y="1484313"/>
            <a:ext cx="8479827" cy="1545038"/>
          </a:xfrm>
        </p:spPr>
        <p:txBody>
          <a:bodyPr>
            <a:sp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4" name="Заголовок 3">
            <a:extLst>
              <a:ext uri="{FF2B5EF4-FFF2-40B4-BE49-F238E27FC236}">
                <a16:creationId xmlns="" xmlns:a16="http://schemas.microsoft.com/office/drawing/2014/main" id="{8E263ECC-2F1A-4B25-915A-57BD71DEDF2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/>
              <a:t>Заголовок слайда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C1EE29D-1EA1-48ED-9B5D-BFC4AC156D0A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838863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4" y="0"/>
            <a:ext cx="9100457" cy="687977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3161049" y="-3176815"/>
            <a:ext cx="2819400" cy="917303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0" y="3048000"/>
            <a:ext cx="4343400" cy="1362075"/>
          </a:xfrm>
        </p:spPr>
        <p:txBody>
          <a:bodyPr anchor="b" anchorCtr="0"/>
          <a:lstStyle>
            <a:lvl1pPr algn="l" latinLnBrk="0">
              <a:defRPr lang="ru-RU" sz="4000" b="1" cap="small" baseline="0">
                <a:solidFill>
                  <a:srgbClr val="003300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‹#›</a:t>
            </a:fld>
            <a:endParaRPr lang="ru-RU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6781800" y="5334000"/>
            <a:ext cx="2133600" cy="990600"/>
          </a:xfrm>
        </p:spPr>
        <p:txBody>
          <a:bodyPr>
            <a:normAutofit/>
          </a:bodyPr>
          <a:lstStyle>
            <a:lvl1pPr marL="0" indent="0" algn="ctr" latinLnBrk="0">
              <a:buNone/>
              <a:defRPr lang="ru-RU" sz="1800"/>
            </a:lvl1pPr>
          </a:lstStyle>
          <a:p>
            <a:r>
              <a:rPr lang="ru-RU"/>
              <a:t>Эмблема организации</a:t>
            </a:r>
          </a:p>
        </p:txBody>
      </p:sp>
    </p:spTree>
    <p:extLst>
      <p:ext uri="{BB962C8B-B14F-4D97-AF65-F5344CB8AC3E}">
        <p14:creationId xmlns:p14="http://schemas.microsoft.com/office/powerpoint/2010/main" val="98029927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2000" y="269632"/>
            <a:ext cx="8077200" cy="1143000"/>
          </a:xfrm>
        </p:spPr>
        <p:txBody>
          <a:bodyPr anchor="ctr" anchorCtr="0"/>
          <a:lstStyle>
            <a:lvl1pPr algn="l" latinLnBrk="0">
              <a:defRPr lang="ru-RU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596413"/>
            <a:ext cx="8077200" cy="4297363"/>
          </a:xfrm>
        </p:spPr>
        <p:txBody>
          <a:bodyPr>
            <a:normAutofit/>
          </a:bodyPr>
          <a:lstStyle>
            <a:lvl1pPr latinLnBrk="0">
              <a:defRPr lang="ru-RU" sz="3200">
                <a:latin typeface="+mn-lt"/>
              </a:defRPr>
            </a:lvl1pPr>
            <a:lvl2pPr latinLnBrk="0">
              <a:defRPr lang="ru-RU" sz="2800">
                <a:latin typeface="+mn-lt"/>
              </a:defRPr>
            </a:lvl2pPr>
            <a:lvl3pPr latinLnBrk="0">
              <a:defRPr lang="ru-RU" sz="2400">
                <a:latin typeface="+mn-lt"/>
              </a:defRPr>
            </a:lvl3pPr>
            <a:lvl4pPr latinLnBrk="0">
              <a:defRPr lang="ru-RU" sz="2400">
                <a:latin typeface="+mn-lt"/>
              </a:defRPr>
            </a:lvl4pPr>
            <a:lvl5pPr latinLnBrk="0">
              <a:defRPr lang="ru-RU" sz="2400">
                <a:latin typeface="+mn-lt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356352"/>
            <a:ext cx="2133600" cy="365125"/>
          </a:xfrm>
        </p:spPr>
        <p:txBody>
          <a:bodyPr/>
          <a:lstStyle/>
          <a:p>
            <a:fld id="{33D6E5A2-EC83-451F-A719-9AC1370DD5CF}" type="slidenum"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1023849"/>
      </p:ext>
    </p:extLst>
  </p:cSld>
  <p:clrMapOvr>
    <a:masterClrMapping/>
  </p:clrMapOvr>
  <p:transition spd="slow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75BF28-CC98-423C-B081-39320B3D7258}" type="datetime1">
              <a:rPr lang="ru-RU" smtClean="0"/>
              <a:pPr/>
              <a:t>30.01.2025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BB63BC-7EC6-405B-A8B3-990F8CBB918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4" r:id="rId3"/>
    <p:sldLayoutId id="2147483655" r:id="rId4"/>
    <p:sldLayoutId id="2147483656" r:id="rId5"/>
    <p:sldLayoutId id="2147483657" r:id="rId6"/>
    <p:sldLayoutId id="2147483658" r:id="rId7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e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5" Type="http://schemas.openxmlformats.org/officeDocument/2006/relationships/image" Target="../media/image36.jpeg"/><Relationship Id="rId4" Type="http://schemas.openxmlformats.org/officeDocument/2006/relationships/image" Target="../media/image35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7" Type="http://schemas.openxmlformats.org/officeDocument/2006/relationships/image" Target="../media/image11.wm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chart" Target="../charts/char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2564904"/>
            <a:ext cx="8350696" cy="1658615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 ПРАВОПРИМЕНИТЕЛЬНОЙ ПРАКТИКЕ</a:t>
            </a:r>
            <a:b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КОНТРОЛЬНО-НАДЗОРНОЙ ДЕЯТЕЛЬНОСТИ </a:t>
            </a:r>
            <a:b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Северо-Европейского МТУ по надзору за ЯРБ Ростехнадзора </a:t>
            </a:r>
            <a:br>
              <a:rPr lang="ru-RU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 осуществлении федерального государственного надзора за радиационно опасными объектами</a:t>
            </a:r>
            <a:br>
              <a:rPr lang="ru-RU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 </a:t>
            </a:r>
            <a:r>
              <a:rPr lang="ru-RU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09 </a:t>
            </a:r>
            <a:r>
              <a:rPr lang="ru-RU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месяцев </a:t>
            </a:r>
            <a:r>
              <a:rPr lang="ru-RU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2024 </a:t>
            </a:r>
            <a:r>
              <a:rPr lang="ru-RU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года</a:t>
            </a:r>
            <a:br>
              <a:rPr lang="ru-RU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2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4829335"/>
            <a:ext cx="4499992" cy="542882"/>
          </a:xfrm>
        </p:spPr>
        <p:txBody>
          <a:bodyPr>
            <a:normAutofit/>
          </a:bodyPr>
          <a:lstStyle/>
          <a:p>
            <a:pPr indent="450215">
              <a:lnSpc>
                <a:spcPct val="115000"/>
              </a:lnSpc>
            </a:pPr>
            <a:r>
              <a:rPr lang="ru-RU" altLang="ru-RU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Вадим </a:t>
            </a:r>
            <a:r>
              <a:rPr lang="ru-RU" altLang="ru-RU" sz="20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Арифович Джавадов</a:t>
            </a:r>
            <a:endParaRPr lang="ru-RU" altLang="ru-RU" sz="20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63888" y="6488668"/>
            <a:ext cx="25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/>
              <a:t>Санкт-Петербург </a:t>
            </a:r>
            <a:r>
              <a:rPr lang="ru-RU" i="1" dirty="0" smtClean="0"/>
              <a:t>2024</a:t>
            </a:r>
            <a:endParaRPr lang="ru-RU" i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2738" b="84455" l="24375" r="65250">
                        <a14:backgroundMark x1="53875" y1="56845" x2="53875" y2="56845"/>
                        <a14:backgroundMark x1="51125" y1="60093" x2="51125" y2="60093"/>
                        <a14:backgroundMark x1="62875" y1="61021" x2="62875" y2="61021"/>
                        <a14:backgroundMark x1="60750" y1="66357" x2="60750" y2="66357"/>
                        <a14:backgroundMark x1="61375" y1="72622" x2="61375" y2="72622"/>
                        <a14:backgroundMark x1="63000" y1="76102" x2="63000" y2="76102"/>
                        <a14:backgroundMark x1="62000" y1="70070" x2="62000" y2="70070"/>
                        <a14:backgroundMark x1="57375" y1="67285" x2="57375" y2="67285"/>
                        <a14:backgroundMark x1="57250" y1="58701" x2="57250" y2="58701"/>
                        <a14:backgroundMark x1="48875" y1="60325" x2="48875" y2="60325"/>
                        <a14:backgroundMark x1="51125" y1="63805" x2="51125" y2="63805"/>
                      </a14:backgroundRemoval>
                    </a14:imgEffect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3607685"/>
            <a:ext cx="6016110" cy="32411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657192" y="5173783"/>
            <a:ext cx="6012160" cy="1241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ru-RU" altLang="ru-RU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заместитель руководителя</a:t>
            </a:r>
          </a:p>
          <a:p>
            <a:r>
              <a:rPr lang="ru-RU" altLang="ru-RU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Северо-Европейского межрегионального территориального управления по надзору за ядерной и радиационной безопасностью</a:t>
            </a:r>
            <a:endParaRPr lang="ru-RU" altLang="ru-RU" dirty="0">
              <a:solidFill>
                <a:schemeClr val="accent2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19"/>
          <p:cNvSpPr/>
          <p:nvPr/>
        </p:nvSpPr>
        <p:spPr>
          <a:xfrm>
            <a:off x="404070" y="1464341"/>
            <a:ext cx="8416403" cy="246871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2538923" y="1692141"/>
            <a:ext cx="6005559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rgbClr val="00000A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Ленинградское отделение филиала «Северо-западный территориальный округ» ФГУП «ФЭО»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814984" y="4042867"/>
            <a:ext cx="51881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tabLst>
                <a:tab pos="449580" algn="l"/>
              </a:tabLst>
            </a:pPr>
            <a:r>
              <a:rPr lang="ru-RU" b="1" dirty="0">
                <a:solidFill>
                  <a:srgbClr val="002060"/>
                </a:solidFill>
                <a:ea typeface="SimSun" panose="02010600030101010101" pitchFamily="2" charset="-122"/>
                <a:cs typeface="Calibri" panose="020F0502020204030204" pitchFamily="34" charset="0"/>
              </a:rPr>
              <a:t>Проведено </a:t>
            </a:r>
            <a:r>
              <a:rPr lang="ru-RU" b="1" dirty="0" smtClean="0">
                <a:ln w="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imSun" panose="02010600030101010101" pitchFamily="2" charset="-122"/>
                <a:cs typeface="Calibri" panose="020F0502020204030204" pitchFamily="34" charset="0"/>
              </a:rPr>
              <a:t>24</a:t>
            </a: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imSun" panose="02010600030101010101" pitchFamily="2" charset="-122"/>
                <a:cs typeface="Calibri" panose="020F0502020204030204" pitchFamily="34" charset="0"/>
              </a:rPr>
              <a:t> </a:t>
            </a: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imSun" panose="02010600030101010101" pitchFamily="2" charset="-122"/>
                <a:cs typeface="Calibri" panose="020F0502020204030204" pitchFamily="34" charset="0"/>
              </a:rPr>
              <a:t>проверки </a:t>
            </a:r>
            <a:r>
              <a:rPr lang="ru-RU" b="1" dirty="0">
                <a:solidFill>
                  <a:srgbClr val="002060"/>
                </a:solidFill>
                <a:ea typeface="SimSun" panose="02010600030101010101" pitchFamily="2" charset="-122"/>
                <a:cs typeface="Calibri" panose="020F0502020204030204" pitchFamily="34" charset="0"/>
              </a:rPr>
              <a:t>в рамках осуществления режима постоянного государственного надзора на объекте использования атомной энергии, при осуществлении деятельности в ОИАЭ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3744564" y="5103795"/>
            <a:ext cx="532901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b="1" dirty="0">
                <a:solidFill>
                  <a:schemeClr val="accent2">
                    <a:lumMod val="75000"/>
                  </a:schemeClr>
                </a:solidFill>
                <a:ea typeface="Times New Roman" panose="02020603050405020304" pitchFamily="18" charset="0"/>
              </a:rPr>
              <a:t>нарушений  по состоянию учёта и контроля РВ и РАО - не выявлено;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нарушений обязательных требований и УДЛ -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01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>
                <a:solidFill>
                  <a:schemeClr val="tx2">
                    <a:lumMod val="75000"/>
                  </a:schemeClr>
                </a:solidFill>
                <a:ea typeface="SimSun" panose="02010600030101010101" pitchFamily="2" charset="-122"/>
                <a:cs typeface="Calibri" panose="020F0502020204030204" pitchFamily="34" charset="0"/>
              </a:rPr>
              <a:t>ОБЪЕКТЫ ПОСТОЯННОГО ГОСУДАРСТВЕННОГО НАДЗОРА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2" name="Picture 3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47254" y="1547598"/>
            <a:ext cx="1448482" cy="1023634"/>
          </a:xfrm>
        </p:spPr>
      </p:pic>
      <p:sp>
        <p:nvSpPr>
          <p:cNvPr id="13" name="Прямоугольник 12"/>
          <p:cNvSpPr/>
          <p:nvPr/>
        </p:nvSpPr>
        <p:spPr>
          <a:xfrm>
            <a:off x="2517458" y="2484701"/>
            <a:ext cx="6005559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rgbClr val="00000A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Центр по обращению с радиоактивными отходами – отделение Сайда-Губа Северо-Западного центра по обращению с радиоактивными отходами «</a:t>
            </a:r>
            <a:r>
              <a:rPr lang="ru-RU" dirty="0" err="1">
                <a:solidFill>
                  <a:srgbClr val="00000A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СевРАО</a:t>
            </a:r>
            <a:r>
              <a:rPr lang="ru-RU" dirty="0">
                <a:solidFill>
                  <a:srgbClr val="00000A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» – филиал ФГУП «РАДОН»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886" y="2680048"/>
            <a:ext cx="1440850" cy="1080638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8610104" y="6488668"/>
            <a:ext cx="39305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imSun" panose="02010600030101010101" pitchFamily="2" charset="-122"/>
                <a:cs typeface="Calibri" panose="020F0502020204030204" pitchFamily="34" charset="0"/>
              </a:rPr>
              <a:t>12</a:t>
            </a:r>
            <a:endParaRPr lang="ru-RU" sz="1600" dirty="0"/>
          </a:p>
        </p:txBody>
      </p:sp>
      <p:graphicFrame>
        <p:nvGraphicFramePr>
          <p:cNvPr id="18" name="Диаграмма 17"/>
          <p:cNvGraphicFramePr/>
          <p:nvPr>
            <p:extLst>
              <p:ext uri="{D42A27DB-BD31-4B8C-83A1-F6EECF244321}">
                <p14:modId xmlns:p14="http://schemas.microsoft.com/office/powerpoint/2010/main" val="2927955258"/>
              </p:ext>
            </p:extLst>
          </p:nvPr>
        </p:nvGraphicFramePr>
        <p:xfrm>
          <a:off x="22491" y="4079287"/>
          <a:ext cx="4405493" cy="26620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3933488" y="5957481"/>
            <a:ext cx="505214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ru-RU" sz="1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Предписание №17-13/460-3322 от 16.09.2024 - Центр по обращению с радиоактивными отходами – отделение Сайда-Губа.</a:t>
            </a:r>
            <a:endParaRPr lang="ru-RU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9160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96287" y="1065159"/>
            <a:ext cx="6792137" cy="258076"/>
          </a:xfrm>
        </p:spPr>
        <p:txBody>
          <a:bodyPr>
            <a:noAutofit/>
          </a:bodyPr>
          <a:lstStyle/>
          <a:p>
            <a:r>
              <a:rPr lang="ru-RU" sz="2000" b="1" dirty="0">
                <a:solidFill>
                  <a:schemeClr val="tx2">
                    <a:lumMod val="50000"/>
                  </a:schemeClr>
                </a:solidFill>
              </a:rPr>
              <a:t>ГОСУДАРСТВЕННЫЙ СТРОИТЕЛЬНЫЙ НАДЗОР</a:t>
            </a:r>
            <a:endParaRPr lang="ru-RU" sz="20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B63BC-7EC6-405B-A8B3-990F8CBB9186}" type="slidenum">
              <a:rPr lang="ru-RU" smtClean="0"/>
              <a:pPr/>
              <a:t>11</a:t>
            </a:fld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364088" y="2446811"/>
            <a:ext cx="375243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200" b="1" i="1" baseline="-25000" dirty="0">
                <a:solidFill>
                  <a:srgbClr val="000000"/>
                </a:solidFill>
                <a:latin typeface="Calibri" panose="020F0502020204030204" pitchFamily="34" charset="0"/>
              </a:rPr>
              <a:t>п.1 часть 2 </a:t>
            </a:r>
            <a:r>
              <a:rPr lang="en-US" sz="1200" b="1" i="1" baseline="-25000" dirty="0">
                <a:solidFill>
                  <a:srgbClr val="000000"/>
                </a:solidFill>
                <a:latin typeface="Calibri" panose="020F0502020204030204" pitchFamily="34" charset="0"/>
              </a:rPr>
              <a:t>cm. </a:t>
            </a:r>
            <a:r>
              <a:rPr lang="ru-RU" sz="1200" b="1" i="1" baseline="-25000" dirty="0">
                <a:solidFill>
                  <a:srgbClr val="000000"/>
                </a:solidFill>
                <a:latin typeface="Calibri" panose="020F0502020204030204" pitchFamily="34" charset="0"/>
              </a:rPr>
              <a:t>54 ФЗ № 190 от 29.12.2004г. «Градостроительный Кодекс РФ</a:t>
            </a:r>
            <a:endParaRPr lang="ru-RU" sz="120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6093296"/>
            <a:ext cx="1327674" cy="686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2280152" y="1323235"/>
            <a:ext cx="67563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6700" algn="just"/>
            <a:r>
              <a:rPr lang="ru-RU" b="1" baseline="-25000" dirty="0">
                <a:solidFill>
                  <a:srgbClr val="DB080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Предметом государственного строительного надзора является проверка соответствия </a:t>
            </a:r>
            <a:r>
              <a:rPr lang="ru-RU" baseline="-25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выполнения работ и применяемых строительных материалов в процессе строительства, реконструкции объекта капитального строительства, а также результатов таких работ требованиям технических регламентов, проектной документации, в том числе требованиям энергетической эффективности и требованиям оснащенности объекта капитального строительства приборами учета используемых энергетических ресурсов</a:t>
            </a:r>
          </a:p>
        </p:txBody>
      </p:sp>
      <p:sp>
        <p:nvSpPr>
          <p:cNvPr id="15" name="Горизонтальный свиток 14"/>
          <p:cNvSpPr/>
          <p:nvPr/>
        </p:nvSpPr>
        <p:spPr>
          <a:xfrm>
            <a:off x="194504" y="4010462"/>
            <a:ext cx="8841992" cy="1023152"/>
          </a:xfrm>
          <a:prstGeom prst="horizontalScroll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just">
              <a:defRPr/>
            </a:pPr>
            <a:r>
              <a:rPr lang="ru-RU" sz="1400" dirty="0">
                <a:solidFill>
                  <a:schemeClr val="tx1"/>
                </a:solidFill>
              </a:rPr>
              <a:t>По результатам итоговой проверки объекта капитального строительства </a:t>
            </a:r>
            <a:r>
              <a:rPr lang="ru-RU" sz="1400" b="1" dirty="0">
                <a:solidFill>
                  <a:srgbClr val="C00000"/>
                </a:solidFill>
              </a:rPr>
              <a:t>«Областной онкологический центр. Калининградская область» по адресу: Калининградская область, Гурьевский район, п. Родники»</a:t>
            </a:r>
            <a:r>
              <a:rPr lang="ru-RU" sz="1400" dirty="0" smtClean="0">
                <a:solidFill>
                  <a:schemeClr val="tx1"/>
                </a:solidFill>
              </a:rPr>
              <a:t> 17.01.2024 года </a:t>
            </a:r>
            <a:r>
              <a:rPr lang="ru-RU" sz="1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выдано </a:t>
            </a:r>
            <a:r>
              <a:rPr lang="ru-RU" sz="1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Заключение о соответствии реконструированного объекта капитального строительства</a:t>
            </a:r>
            <a:r>
              <a:rPr lang="ru-RU" sz="1400" dirty="0">
                <a:solidFill>
                  <a:schemeClr val="tx1"/>
                </a:solidFill>
              </a:rPr>
              <a:t> (</a:t>
            </a:r>
            <a:r>
              <a:rPr lang="ru-RU" sz="1400" b="1" dirty="0">
                <a:solidFill>
                  <a:srgbClr val="C00000"/>
                </a:solidFill>
              </a:rPr>
              <a:t>ЗОС</a:t>
            </a:r>
            <a:r>
              <a:rPr lang="ru-RU" sz="1400" dirty="0">
                <a:solidFill>
                  <a:schemeClr val="tx1"/>
                </a:solidFill>
              </a:rPr>
              <a:t>)</a:t>
            </a:r>
            <a:endParaRPr lang="ru-RU" sz="1400" i="1" dirty="0">
              <a:solidFill>
                <a:schemeClr val="tx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21369" y="2701709"/>
            <a:ext cx="6637185" cy="1423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При проведении строительного надзора в </a:t>
            </a:r>
            <a:r>
              <a:rPr lang="ru-RU" b="1" dirty="0" smtClean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2024 году: </a:t>
            </a:r>
            <a:endParaRPr lang="ru-RU" b="1" dirty="0">
              <a:solidFill>
                <a:srgbClr val="C0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14313" indent="-214313" algn="just">
              <a:lnSpc>
                <a:spcPct val="107000"/>
              </a:lnSpc>
              <a:buFont typeface="Wingdings" panose="05000000000000000000" pitchFamily="2" charset="2"/>
              <a:buChar char="Ø"/>
              <a:defRPr/>
            </a:pPr>
            <a:r>
              <a:rPr lang="ru-RU" sz="1600" b="1" dirty="0" smtClean="0"/>
              <a:t>проведена итоговая выездная проверка объекта капитального строительства </a:t>
            </a:r>
            <a:r>
              <a:rPr lang="ru-RU" sz="1600" b="1" dirty="0">
                <a:solidFill>
                  <a:srgbClr val="C00000"/>
                </a:solidFill>
              </a:rPr>
              <a:t>«Областной онкологический центр. </a:t>
            </a:r>
            <a:r>
              <a:rPr lang="ru-RU" sz="1600" b="1" dirty="0" smtClean="0">
                <a:solidFill>
                  <a:srgbClr val="C00000"/>
                </a:solidFill>
              </a:rPr>
              <a:t>Калининградская область» </a:t>
            </a:r>
            <a:r>
              <a:rPr lang="ru-RU" sz="1600" b="1" dirty="0">
                <a:solidFill>
                  <a:srgbClr val="C00000"/>
                </a:solidFill>
              </a:rPr>
              <a:t>по адресу: Калининградская область, Гурьевский район, п. Родники</a:t>
            </a:r>
            <a:r>
              <a:rPr lang="ru-RU" sz="1600" b="1" dirty="0" smtClean="0">
                <a:solidFill>
                  <a:srgbClr val="C00000"/>
                </a:solidFill>
              </a:rPr>
              <a:t>».</a:t>
            </a:r>
            <a:endParaRPr lang="ru-RU" sz="1600" b="1" dirty="0">
              <a:solidFill>
                <a:srgbClr val="C00000"/>
              </a:solidFill>
            </a:endParaRPr>
          </a:p>
        </p:txBody>
      </p:sp>
      <p:pic>
        <p:nvPicPr>
          <p:cNvPr id="16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477" y="1366273"/>
            <a:ext cx="2095892" cy="1130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121369" y="4921380"/>
            <a:ext cx="6584555" cy="19366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4313" indent="-214313" algn="just">
              <a:lnSpc>
                <a:spcPct val="107000"/>
              </a:lnSpc>
              <a:buFont typeface="Wingdings" panose="05000000000000000000" pitchFamily="2" charset="2"/>
              <a:buChar char="Ø"/>
              <a:defRPr/>
            </a:pPr>
            <a:r>
              <a:rPr lang="ru-RU" sz="1600" b="1" dirty="0" smtClean="0"/>
              <a:t>проведена выездная </a:t>
            </a:r>
            <a:r>
              <a:rPr lang="ru-RU" sz="1600" b="1" dirty="0"/>
              <a:t>проверка объекта капитального </a:t>
            </a:r>
            <a:r>
              <a:rPr lang="ru-RU" sz="1600" b="1" dirty="0" smtClean="0"/>
              <a:t>строительства </a:t>
            </a:r>
            <a:r>
              <a:rPr lang="ru-RU" sz="1600" b="1" dirty="0">
                <a:solidFill>
                  <a:srgbClr val="C00000"/>
                </a:solidFill>
              </a:rPr>
              <a:t>«</a:t>
            </a:r>
            <a:r>
              <a:rPr lang="ru-RU" sz="1600" b="1" kern="1400" dirty="0">
                <a:solidFill>
                  <a:srgbClr val="C00000"/>
                </a:solidFill>
                <a:ea typeface="Lucida Sans Unicode" panose="020B0602030504020204" pitchFamily="34" charset="0"/>
                <a:cs typeface="Calibri" panose="020F0502020204030204" pitchFamily="34" charset="0"/>
              </a:rPr>
              <a:t>Строительство Медицинского радиологического центра, г. Санкт-Петербург, ул. Заповедная, уч. 1» Федерального государственного бюджетного учреждения «Национальный медицинский исследовательский центр имени В.А. Алмазова</a:t>
            </a:r>
            <a:r>
              <a:rPr lang="ru-RU" sz="1600" b="1" kern="1400" dirty="0" smtClean="0">
                <a:solidFill>
                  <a:srgbClr val="C00000"/>
                </a:solidFill>
                <a:ea typeface="Lucida Sans Unicode" panose="020B0602030504020204" pitchFamily="34" charset="0"/>
                <a:cs typeface="Calibri" panose="020F0502020204030204" pitchFamily="34" charset="0"/>
              </a:rPr>
              <a:t>»:</a:t>
            </a:r>
            <a:endParaRPr lang="ru-RU" sz="1600" b="1" dirty="0">
              <a:solidFill>
                <a:srgbClr val="C00000"/>
              </a:solidFill>
            </a:endParaRPr>
          </a:p>
          <a:p>
            <a:pPr marL="214313" indent="-214313" algn="just">
              <a:lnSpc>
                <a:spcPct val="107000"/>
              </a:lnSpc>
              <a:buFont typeface="Wingdings" panose="05000000000000000000" pitchFamily="2" charset="2"/>
              <a:buChar char="Ø"/>
              <a:defRPr/>
            </a:pPr>
            <a:r>
              <a:rPr lang="ru-RU" sz="1600" b="1" dirty="0"/>
              <a:t>выявлено нарушений – </a:t>
            </a:r>
            <a:r>
              <a:rPr lang="ru-RU" sz="1600" b="1" dirty="0" smtClean="0"/>
              <a:t>15</a:t>
            </a:r>
            <a:endParaRPr lang="ru-RU" sz="1600" b="1" dirty="0"/>
          </a:p>
          <a:p>
            <a:pPr marL="214313" indent="-214313" algn="just">
              <a:lnSpc>
                <a:spcPct val="107000"/>
              </a:lnSpc>
              <a:buFont typeface="Wingdings" panose="05000000000000000000" pitchFamily="2" charset="2"/>
              <a:buChar char="Ø"/>
              <a:defRPr/>
            </a:pPr>
            <a:r>
              <a:rPr lang="ru-RU" sz="1600" b="1" dirty="0"/>
              <a:t>выдано предписаний - </a:t>
            </a:r>
            <a:r>
              <a:rPr lang="ru-RU" sz="1600" b="1" dirty="0" smtClean="0"/>
              <a:t>02</a:t>
            </a:r>
            <a:endParaRPr lang="ru-RU" sz="16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4870" y="2758174"/>
            <a:ext cx="2149779" cy="120925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05884" y="5215572"/>
            <a:ext cx="2230612" cy="1129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0073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3050937" y="3660669"/>
            <a:ext cx="611276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tabLst>
                <a:tab pos="449580" algn="l"/>
              </a:tabLst>
            </a:pPr>
            <a:r>
              <a:rPr lang="ru-RU" b="1" dirty="0">
                <a:solidFill>
                  <a:srgbClr val="002060"/>
                </a:solidFill>
                <a:ea typeface="SimSun" panose="02010600030101010101" pitchFamily="2" charset="-122"/>
                <a:cs typeface="Calibri" panose="020F0502020204030204" pitchFamily="34" charset="0"/>
              </a:rPr>
              <a:t>Проведено </a:t>
            </a:r>
            <a:r>
              <a:rPr lang="ru-RU" b="1" dirty="0" smtClean="0">
                <a:ln w="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imSun" panose="02010600030101010101" pitchFamily="2" charset="-122"/>
                <a:cs typeface="Calibri" panose="020F0502020204030204" pitchFamily="34" charset="0"/>
              </a:rPr>
              <a:t>8</a:t>
            </a: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imSun" panose="02010600030101010101" pitchFamily="2" charset="-122"/>
                <a:cs typeface="Calibri" panose="020F0502020204030204" pitchFamily="34" charset="0"/>
              </a:rPr>
              <a:t> </a:t>
            </a: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imSun" panose="02010600030101010101" pitchFamily="2" charset="-122"/>
                <a:cs typeface="Calibri" panose="020F0502020204030204" pitchFamily="34" charset="0"/>
              </a:rPr>
              <a:t>проверок </a:t>
            </a:r>
            <a:r>
              <a:rPr lang="ru-RU" b="1" dirty="0">
                <a:solidFill>
                  <a:srgbClr val="002060"/>
                </a:solidFill>
                <a:ea typeface="SimSun" panose="02010600030101010101" pitchFamily="2" charset="-122"/>
                <a:cs typeface="Calibri" panose="020F0502020204030204" pitchFamily="34" charset="0"/>
              </a:rPr>
              <a:t>достоверности сведений, содержащихся в документах юридических лиц, из них </a:t>
            </a: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imSun" panose="02010600030101010101" pitchFamily="2" charset="-122"/>
                <a:cs typeface="Calibri" panose="020F0502020204030204" pitchFamily="34" charset="0"/>
              </a:rPr>
              <a:t>5 по </a:t>
            </a: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imSun" panose="02010600030101010101" pitchFamily="2" charset="-122"/>
                <a:cs typeface="Calibri" panose="020F0502020204030204" pitchFamily="34" charset="0"/>
              </a:rPr>
              <a:t>проверке выполнения ранее выданных </a:t>
            </a: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imSun" panose="02010600030101010101" pitchFamily="2" charset="-122"/>
                <a:cs typeface="Calibri" panose="020F0502020204030204" pitchFamily="34" charset="0"/>
              </a:rPr>
              <a:t>предписаний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SimSun" panose="02010600030101010101" pitchFamily="2" charset="-122"/>
              <a:cs typeface="Calibri" panose="020F0502020204030204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5780467" y="4645247"/>
            <a:ext cx="331518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ea typeface="Times New Roman" panose="02020603050405020304" pitchFamily="18" charset="0"/>
              </a:rPr>
              <a:t>Не выполнение ранее выданного предписания</a:t>
            </a:r>
            <a:endParaRPr lang="ru-RU" sz="1400" b="1" dirty="0">
              <a:solidFill>
                <a:schemeClr val="accent2">
                  <a:lumMod val="75000"/>
                </a:schemeClr>
              </a:solidFill>
              <a:ea typeface="Times New Roman" panose="0202060305040502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324544" y="942472"/>
            <a:ext cx="9144000" cy="492089"/>
          </a:xfrm>
        </p:spPr>
        <p:txBody>
          <a:bodyPr/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ea typeface="SimSun" panose="02010600030101010101" pitchFamily="2" charset="-122"/>
                <a:cs typeface="Calibri" panose="020F0502020204030204" pitchFamily="34" charset="0"/>
              </a:rPr>
              <a:t>ДОКУМЕНТАРНЫЕ ПРОВЕРКИ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graphicFrame>
        <p:nvGraphicFramePr>
          <p:cNvPr id="14" name="Диаграмма 13"/>
          <p:cNvGraphicFramePr/>
          <p:nvPr>
            <p:extLst>
              <p:ext uri="{D42A27DB-BD31-4B8C-83A1-F6EECF244321}">
                <p14:modId xmlns:p14="http://schemas.microsoft.com/office/powerpoint/2010/main" val="2091116188"/>
              </p:ext>
            </p:extLst>
          </p:nvPr>
        </p:nvGraphicFramePr>
        <p:xfrm>
          <a:off x="-317294" y="3702009"/>
          <a:ext cx="5269589" cy="30963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23669" y="1362300"/>
            <a:ext cx="7259825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5600" algn="just"/>
            <a:r>
              <a:rPr lang="ru-RU" sz="1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Предметом документарной проверки являются сведения, содержащиеся в документах </a:t>
            </a:r>
            <a:r>
              <a:rPr lang="ru-RU" sz="1400" dirty="0">
                <a:solidFill>
                  <a:srgbClr val="00000A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юридического лица, индивидуального предпринимателя, устанавливающих их организационно-правовую форму, права и обязанности, документы, используемые при осуществлении их деятельности и связанные с исполнением ими обязательных требований и требований, установленных муниципальными правовыми актами, исполнением предписаний и постановлений органов государственного контроля (надзора), органов муниципального контроля)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977359" y="2973433"/>
            <a:ext cx="694826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Федеральный закон от 26.12.2008 N 294-ФЗ  </a:t>
            </a:r>
            <a:r>
              <a:rPr lang="ru-RU" sz="1400" i="1" dirty="0">
                <a:ea typeface="Times New Roman" panose="02020603050405020304" pitchFamily="18" charset="0"/>
                <a:cs typeface="Times New Roman" panose="02020603050405020304" pitchFamily="18" charset="0"/>
              </a:rPr>
              <a:t>"О защите прав юридических лиц и индивидуальных предпринимателей при осуществлении государственного контроля (надзора) и муниципального контроля"</a:t>
            </a:r>
            <a:endParaRPr lang="ru-RU" sz="1400" i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325171" y="4615251"/>
            <a:ext cx="13740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</a:rPr>
              <a:t>ВЫЯВЛЕНО </a:t>
            </a:r>
            <a:endParaRPr lang="ru-RU" dirty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113359" y="5196579"/>
            <a:ext cx="333568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</a:rPr>
              <a:t>Применённые санкции </a:t>
            </a:r>
            <a:endParaRPr lang="ru-RU" dirty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388992" y="5535694"/>
            <a:ext cx="4614168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400" b="1" dirty="0">
                <a:solidFill>
                  <a:schemeClr val="accent2">
                    <a:lumMod val="75000"/>
                  </a:schemeClr>
                </a:solidFill>
                <a:ea typeface="Times New Roman" panose="02020603050405020304" pitchFamily="18" charset="0"/>
              </a:rPr>
              <a:t>Предписание № 17-13/460-2449 от 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ea typeface="Times New Roman" panose="02020603050405020304" pitchFamily="18" charset="0"/>
              </a:rPr>
              <a:t>16.07.2024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ea typeface="Times New Roman" panose="02020603050405020304" pitchFamily="18" charset="0"/>
              </a:rPr>
              <a:t>Протокол </a:t>
            </a:r>
            <a:r>
              <a:rPr lang="ru-RU" sz="1400" b="1" dirty="0">
                <a:solidFill>
                  <a:schemeClr val="accent2">
                    <a:lumMod val="75000"/>
                  </a:schemeClr>
                </a:solidFill>
                <a:ea typeface="Times New Roman" panose="02020603050405020304" pitchFamily="18" charset="0"/>
              </a:rPr>
              <a:t>об административном правонарушении в отношении юридического лица - АО "Ковдорский ГОК" от 17.07.2024 № 460-2497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ea typeface="Times New Roman" panose="02020603050405020304" pitchFamily="18" charset="0"/>
              </a:rPr>
              <a:t> </a:t>
            </a:r>
            <a:r>
              <a:rPr lang="ru-RU" sz="1400" b="1" dirty="0">
                <a:solidFill>
                  <a:schemeClr val="accent2">
                    <a:lumMod val="75000"/>
                  </a:schemeClr>
                </a:solidFill>
                <a:ea typeface="Times New Roman" panose="02020603050405020304" pitchFamily="18" charset="0"/>
              </a:rPr>
              <a:t>Штраф 200  </a:t>
            </a:r>
            <a:r>
              <a:rPr lang="ru-RU" sz="1400" b="1" dirty="0" err="1">
                <a:solidFill>
                  <a:schemeClr val="accent2">
                    <a:lumMod val="75000"/>
                  </a:schemeClr>
                </a:solidFill>
                <a:ea typeface="Times New Roman" panose="02020603050405020304" pitchFamily="18" charset="0"/>
              </a:rPr>
              <a:t>т.р</a:t>
            </a:r>
            <a:r>
              <a:rPr lang="ru-RU" sz="1400" b="1" dirty="0">
                <a:solidFill>
                  <a:schemeClr val="accent2">
                    <a:lumMod val="75000"/>
                  </a:schemeClr>
                </a:solidFill>
                <a:ea typeface="Times New Roman" panose="02020603050405020304" pitchFamily="18" charset="0"/>
              </a:rPr>
              <a:t>. 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ea typeface="Times New Roman" panose="02020603050405020304" pitchFamily="18" charset="0"/>
              </a:rPr>
              <a:t>– уплачено 200 </a:t>
            </a:r>
            <a:r>
              <a:rPr lang="ru-RU" sz="1400" b="1" dirty="0" err="1" smtClean="0">
                <a:solidFill>
                  <a:schemeClr val="accent2">
                    <a:lumMod val="75000"/>
                  </a:schemeClr>
                </a:solidFill>
                <a:ea typeface="Times New Roman" panose="02020603050405020304" pitchFamily="18" charset="0"/>
              </a:rPr>
              <a:t>т.р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ea typeface="Times New Roman" panose="02020603050405020304" pitchFamily="18" charset="0"/>
              </a:rPr>
              <a:t>.</a:t>
            </a:r>
            <a:endParaRPr lang="ru-RU" sz="1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2" name="Picture 5" descr="05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1484" y="1393721"/>
            <a:ext cx="1614141" cy="1614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EEB8BA8C-2C98-4983-96D2-41D5C68AFB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232725" y="2852938"/>
            <a:ext cx="970140" cy="1232077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8610104" y="6488668"/>
            <a:ext cx="39305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imSun" panose="02010600030101010101" pitchFamily="2" charset="-122"/>
                <a:cs typeface="Calibri" panose="020F0502020204030204" pitchFamily="34" charset="0"/>
              </a:rPr>
              <a:t>13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142643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7109445"/>
              </p:ext>
            </p:extLst>
          </p:nvPr>
        </p:nvGraphicFramePr>
        <p:xfrm>
          <a:off x="647563" y="1690066"/>
          <a:ext cx="7848873" cy="190858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540431">
                  <a:extLst>
                    <a:ext uri="{9D8B030D-6E8A-4147-A177-3AD203B41FA5}">
                      <a16:colId xmlns="" xmlns:a16="http://schemas.microsoft.com/office/drawing/2014/main" val="1237033399"/>
                    </a:ext>
                  </a:extLst>
                </a:gridCol>
                <a:gridCol w="483905">
                  <a:extLst>
                    <a:ext uri="{9D8B030D-6E8A-4147-A177-3AD203B41FA5}">
                      <a16:colId xmlns="" xmlns:a16="http://schemas.microsoft.com/office/drawing/2014/main" val="958722465"/>
                    </a:ext>
                  </a:extLst>
                </a:gridCol>
                <a:gridCol w="576064">
                  <a:extLst>
                    <a:ext uri="{9D8B030D-6E8A-4147-A177-3AD203B41FA5}">
                      <a16:colId xmlns="" xmlns:a16="http://schemas.microsoft.com/office/drawing/2014/main" val="2495347860"/>
                    </a:ext>
                  </a:extLst>
                </a:gridCol>
                <a:gridCol w="504056">
                  <a:extLst>
                    <a:ext uri="{9D8B030D-6E8A-4147-A177-3AD203B41FA5}">
                      <a16:colId xmlns="" xmlns:a16="http://schemas.microsoft.com/office/drawing/2014/main" val="1953773452"/>
                    </a:ext>
                  </a:extLst>
                </a:gridCol>
                <a:gridCol w="576064">
                  <a:extLst>
                    <a:ext uri="{9D8B030D-6E8A-4147-A177-3AD203B41FA5}">
                      <a16:colId xmlns="" xmlns:a16="http://schemas.microsoft.com/office/drawing/2014/main" val="1226536443"/>
                    </a:ext>
                  </a:extLst>
                </a:gridCol>
                <a:gridCol w="504056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  <a:gridCol w="576064">
                  <a:extLst>
                    <a:ext uri="{9D8B030D-6E8A-4147-A177-3AD203B41FA5}">
                      <a16:colId xmlns="" xmlns:a16="http://schemas.microsoft.com/office/drawing/2014/main" val="1384712718"/>
                    </a:ext>
                  </a:extLst>
                </a:gridCol>
                <a:gridCol w="504056">
                  <a:extLst>
                    <a:ext uri="{9D8B030D-6E8A-4147-A177-3AD203B41FA5}">
                      <a16:colId xmlns="" xmlns:a16="http://schemas.microsoft.com/office/drawing/2014/main" val="3969423502"/>
                    </a:ext>
                  </a:extLst>
                </a:gridCol>
                <a:gridCol w="576064">
                  <a:extLst>
                    <a:ext uri="{9D8B030D-6E8A-4147-A177-3AD203B41FA5}">
                      <a16:colId xmlns="" xmlns:a16="http://schemas.microsoft.com/office/drawing/2014/main" val="199235948"/>
                    </a:ext>
                  </a:extLst>
                </a:gridCol>
                <a:gridCol w="550898">
                  <a:extLst>
                    <a:ext uri="{9D8B030D-6E8A-4147-A177-3AD203B41FA5}">
                      <a16:colId xmlns="" xmlns:a16="http://schemas.microsoft.com/office/drawing/2014/main" val="4092479658"/>
                    </a:ext>
                  </a:extLst>
                </a:gridCol>
                <a:gridCol w="457215">
                  <a:extLst>
                    <a:ext uri="{9D8B030D-6E8A-4147-A177-3AD203B41FA5}">
                      <a16:colId xmlns="" xmlns:a16="http://schemas.microsoft.com/office/drawing/2014/main" val="1626372118"/>
                    </a:ext>
                  </a:extLst>
                </a:gridCol>
              </a:tblGrid>
              <a:tr h="673107">
                <a:tc>
                  <a:txBody>
                    <a:bodyPr/>
                    <a:lstStyle/>
                    <a:p>
                      <a:pPr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kumimoji="0" lang="ru-RU" sz="12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Показатель изменения количества </a:t>
                      </a:r>
                      <a:r>
                        <a:rPr kumimoji="0" lang="ru-RU" sz="12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поднадзорных организаций</a:t>
                      </a:r>
                      <a:endParaRPr kumimoji="0" lang="ru-RU" sz="12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kumimoji="0" lang="ru-RU" sz="14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 </a:t>
                      </a:r>
                      <a:r>
                        <a:rPr kumimoji="0" lang="ru-RU" sz="14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2015</a:t>
                      </a:r>
                      <a:endParaRPr kumimoji="0" lang="ru-RU" sz="14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kumimoji="0" lang="ru-RU" sz="14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2016</a:t>
                      </a:r>
                      <a:endParaRPr kumimoji="0" lang="ru-RU" sz="14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kumimoji="0" lang="ru-RU" sz="14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2017</a:t>
                      </a:r>
                      <a:endParaRPr kumimoji="0" lang="ru-RU" sz="14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kumimoji="0" lang="ru-RU" sz="14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2018</a:t>
                      </a:r>
                      <a:endParaRPr kumimoji="0" lang="ru-RU" sz="14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kumimoji="0" lang="ru-RU" sz="14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2019</a:t>
                      </a:r>
                      <a:endParaRPr kumimoji="0" lang="ru-RU" sz="14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kumimoji="0" lang="ru-RU" sz="14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</a:t>
                      </a:r>
                      <a:r>
                        <a:rPr kumimoji="0" lang="en-US" sz="14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</a:t>
                      </a:r>
                      <a:endParaRPr kumimoji="0" lang="ru-RU" sz="14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kumimoji="0" lang="en-US" sz="14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2021</a:t>
                      </a:r>
                      <a:endParaRPr kumimoji="0" lang="ru-RU" sz="14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kumimoji="0" lang="en-US" sz="14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2022</a:t>
                      </a:r>
                      <a:endParaRPr kumimoji="0" lang="ru-RU" sz="14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kumimoji="0" lang="en-US" sz="14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202</a:t>
                      </a:r>
                      <a:r>
                        <a:rPr kumimoji="0" lang="ru-RU" sz="14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</a:t>
                      </a:r>
                      <a:endParaRPr kumimoji="0" lang="ru-RU" sz="14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kumimoji="0" lang="ru-RU" sz="14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2024</a:t>
                      </a:r>
                      <a:endParaRPr kumimoji="0" lang="ru-RU" sz="14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433644"/>
                  </a:ext>
                </a:extLst>
              </a:tr>
              <a:tr h="444626">
                <a:tc>
                  <a:txBody>
                    <a:bodyPr/>
                    <a:lstStyle/>
                    <a:p>
                      <a:pPr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kumimoji="0" lang="ru-RU" sz="12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Прекратили деятельность </a:t>
                      </a:r>
                    </a:p>
                    <a:p>
                      <a:pPr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kumimoji="0" lang="ru-RU" sz="12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(сняты с надзора)</a:t>
                      </a: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kumimoji="0" lang="ru-RU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13</a:t>
                      </a: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kumimoji="0" lang="ru-RU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13</a:t>
                      </a: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kumimoji="0" lang="ru-RU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11</a:t>
                      </a: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kumimoji="0" lang="ru-RU" sz="14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</a:t>
                      </a:r>
                      <a:endParaRPr kumimoji="0" lang="ru-RU" sz="14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kumimoji="0" lang="ru-RU" sz="14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</a:t>
                      </a:r>
                      <a:endParaRPr kumimoji="0" lang="ru-RU" sz="14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kumimoji="0" lang="en-US" sz="14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12</a:t>
                      </a:r>
                      <a:endParaRPr kumimoji="0" lang="ru-RU" sz="14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kumimoji="0" lang="en-US" sz="14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13</a:t>
                      </a:r>
                      <a:endParaRPr kumimoji="0" lang="ru-RU" sz="14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kumimoji="0" lang="en-US" sz="14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</a:t>
                      </a:r>
                      <a:endParaRPr kumimoji="0" lang="ru-RU" sz="14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kumimoji="0" lang="ru-RU" sz="14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</a:t>
                      </a:r>
                      <a:endParaRPr kumimoji="0" lang="ru-RU" sz="14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kumimoji="0" lang="ru-RU" sz="14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</a:t>
                      </a:r>
                      <a:endParaRPr kumimoji="0" lang="ru-RU" sz="14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4288417775"/>
                  </a:ext>
                </a:extLst>
              </a:tr>
              <a:tr h="333470">
                <a:tc>
                  <a:txBody>
                    <a:bodyPr/>
                    <a:lstStyle/>
                    <a:p>
                      <a:pPr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kumimoji="0" lang="ru-RU" sz="12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Взяты под надзор</a:t>
                      </a:r>
                      <a:endParaRPr kumimoji="0" lang="ru-RU" sz="12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kumimoji="0" lang="ru-RU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30</a:t>
                      </a: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kumimoji="0" lang="ru-RU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26</a:t>
                      </a: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kumimoji="0" lang="ru-RU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46</a:t>
                      </a: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kumimoji="0" lang="ru-RU" sz="14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19</a:t>
                      </a:r>
                      <a:endParaRPr kumimoji="0" lang="ru-RU" sz="14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kumimoji="0" lang="ru-RU" sz="14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</a:t>
                      </a:r>
                      <a:endParaRPr kumimoji="0" lang="ru-RU" sz="14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kumimoji="0" lang="en-US" sz="14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33</a:t>
                      </a:r>
                      <a:endParaRPr kumimoji="0" lang="ru-RU" sz="14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kumimoji="0" lang="en-US" sz="14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42</a:t>
                      </a:r>
                      <a:endParaRPr kumimoji="0" lang="ru-RU" sz="14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kumimoji="0" lang="en-US" sz="14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</a:t>
                      </a:r>
                      <a:endParaRPr kumimoji="0" lang="ru-RU" sz="14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kumimoji="0" lang="ru-RU" sz="14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</a:t>
                      </a:r>
                      <a:endParaRPr kumimoji="0" lang="ru-RU" sz="14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kumimoji="0" lang="ru-RU" sz="14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11</a:t>
                      </a:r>
                      <a:endParaRPr kumimoji="0" lang="ru-RU" sz="14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391150462"/>
                  </a:ext>
                </a:extLst>
              </a:tr>
              <a:tr h="457379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kumimoji="0" lang="ru-RU" sz="12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Итого </a:t>
                      </a: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kumimoji="0" lang="ru-RU" sz="14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241</a:t>
                      </a: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kumimoji="0" lang="ru-RU" sz="14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252</a:t>
                      </a: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kumimoji="0" lang="ru-RU" sz="14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294</a:t>
                      </a: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kumimoji="0" lang="ru-RU" sz="14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305</a:t>
                      </a:r>
                      <a:endParaRPr kumimoji="0" lang="ru-RU" sz="14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kumimoji="0" lang="ru-RU" sz="14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303</a:t>
                      </a:r>
                      <a:endParaRPr kumimoji="0" lang="ru-RU" sz="14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kumimoji="0" lang="en-US" sz="14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348</a:t>
                      </a:r>
                      <a:endParaRPr kumimoji="0" lang="ru-RU" sz="14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kumimoji="0" lang="en-US" sz="14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377</a:t>
                      </a:r>
                      <a:endParaRPr kumimoji="0" lang="ru-RU" sz="14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kumimoji="0" lang="en-US" sz="14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371</a:t>
                      </a:r>
                      <a:endParaRPr kumimoji="0" lang="ru-RU" sz="14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kumimoji="0" lang="en-US" sz="14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</a:t>
                      </a:r>
                      <a:r>
                        <a:rPr kumimoji="0" lang="ru-RU" sz="14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63</a:t>
                      </a:r>
                      <a:endParaRPr kumimoji="0" lang="ru-RU" sz="14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kumimoji="0" lang="ru-RU" sz="14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369</a:t>
                      </a:r>
                      <a:endParaRPr kumimoji="0" lang="ru-RU" sz="14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513117666"/>
                  </a:ext>
                </a:extLst>
              </a:tr>
            </a:tbl>
          </a:graphicData>
        </a:graphic>
      </p:graphicFrame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3981668135"/>
              </p:ext>
            </p:extLst>
          </p:nvPr>
        </p:nvGraphicFramePr>
        <p:xfrm>
          <a:off x="76046" y="3861048"/>
          <a:ext cx="8711870" cy="2880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1800" b="1" dirty="0">
                <a:solidFill>
                  <a:srgbClr val="00000A"/>
                </a:solidFill>
                <a:ea typeface="SimSun" panose="02010600030101010101" pitchFamily="2" charset="-122"/>
                <a:cs typeface="Arial" panose="020B0604020202020204" pitchFamily="34" charset="0"/>
              </a:rPr>
              <a:t>ДИНАМИКА ИЗМЕНЕНИЯ КОЛИЧЕСТВА ПОДНАДЗОРНЫХ </a:t>
            </a:r>
            <a:r>
              <a:rPr lang="ru-RU" sz="1800" b="1" spc="-10" dirty="0">
                <a:solidFill>
                  <a:srgbClr val="00000A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ОРГАНИЗАЦИЙ </a:t>
            </a:r>
            <a:r>
              <a:rPr lang="ru-RU" sz="1800" b="1" spc="-10" dirty="0" smtClean="0">
                <a:solidFill>
                  <a:srgbClr val="00000A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2015 </a:t>
            </a:r>
            <a:r>
              <a:rPr lang="ru-RU" sz="1800" b="1" spc="-10" dirty="0">
                <a:solidFill>
                  <a:srgbClr val="00000A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- </a:t>
            </a:r>
            <a:r>
              <a:rPr lang="ru-RU" sz="1800" b="1" spc="-10" dirty="0" smtClean="0">
                <a:solidFill>
                  <a:srgbClr val="00000A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2024 </a:t>
            </a:r>
            <a:r>
              <a:rPr lang="ru-RU" sz="1800" b="1" spc="-10" dirty="0" err="1">
                <a:solidFill>
                  <a:srgbClr val="00000A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г.г</a:t>
            </a:r>
            <a:r>
              <a:rPr lang="ru-RU" sz="1800" b="1" spc="-10" dirty="0">
                <a:solidFill>
                  <a:srgbClr val="00000A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ru-RU" sz="1800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7289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052736"/>
            <a:ext cx="9144000" cy="492089"/>
          </a:xfrm>
        </p:spPr>
        <p:txBody>
          <a:bodyPr>
            <a:noAutofit/>
          </a:bodyPr>
          <a:lstStyle/>
          <a:p>
            <a:r>
              <a:rPr lang="ru-RU" sz="1800" b="1" dirty="0"/>
              <a:t>ДИНАМИКА ИЗМЕНЕНИЯ КОЛИЧЕСТВЕННЫХ ПОКАЗАТЕЛЕЙ РАЗРЕШИТЕЛЬНОЙ ДЕЯТЕЛЬНОСТИ ЗА 2015 - </a:t>
            </a:r>
            <a:r>
              <a:rPr lang="ru-RU" sz="1800" b="1" dirty="0" smtClean="0"/>
              <a:t>2024</a:t>
            </a:r>
            <a:endParaRPr lang="ru-RU" sz="1800" b="1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B63BC-7EC6-405B-A8B3-990F8CBB9186}" type="slidenum">
              <a:rPr lang="ru-RU" smtClean="0"/>
              <a:pPr/>
              <a:t>14</a:t>
            </a:fld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3077480"/>
              </p:ext>
            </p:extLst>
          </p:nvPr>
        </p:nvGraphicFramePr>
        <p:xfrm>
          <a:off x="441562" y="1700808"/>
          <a:ext cx="8470231" cy="2936852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315762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1158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57165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571657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571657">
                  <a:extLst>
                    <a:ext uri="{9D8B030D-6E8A-4147-A177-3AD203B41FA5}">
                      <a16:colId xmlns="" xmlns:a16="http://schemas.microsoft.com/office/drawing/2014/main" val="2557856701"/>
                    </a:ext>
                  </a:extLst>
                </a:gridCol>
                <a:gridCol w="508139">
                  <a:extLst>
                    <a:ext uri="{9D8B030D-6E8A-4147-A177-3AD203B41FA5}">
                      <a16:colId xmlns="" xmlns:a16="http://schemas.microsoft.com/office/drawing/2014/main" val="3214901841"/>
                    </a:ext>
                  </a:extLst>
                </a:gridCol>
                <a:gridCol w="571657">
                  <a:extLst>
                    <a:ext uri="{9D8B030D-6E8A-4147-A177-3AD203B41FA5}">
                      <a16:colId xmlns="" xmlns:a16="http://schemas.microsoft.com/office/drawing/2014/main" val="2171924073"/>
                    </a:ext>
                  </a:extLst>
                </a:gridCol>
                <a:gridCol w="508139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499371">
                  <a:extLst>
                    <a:ext uri="{9D8B030D-6E8A-4147-A177-3AD203B41FA5}">
                      <a16:colId xmlns="" xmlns:a16="http://schemas.microsoft.com/office/drawing/2014/main" val="894005216"/>
                    </a:ext>
                  </a:extLst>
                </a:gridCol>
                <a:gridCol w="499371">
                  <a:extLst>
                    <a:ext uri="{9D8B030D-6E8A-4147-A177-3AD203B41FA5}">
                      <a16:colId xmlns="" xmlns:a16="http://schemas.microsoft.com/office/drawing/2014/main" val="3722153262"/>
                    </a:ext>
                  </a:extLst>
                </a:gridCol>
                <a:gridCol w="499371">
                  <a:extLst>
                    <a:ext uri="{9D8B030D-6E8A-4147-A177-3AD203B41FA5}">
                      <a16:colId xmlns="" xmlns:a16="http://schemas.microsoft.com/office/drawing/2014/main" val="3379780271"/>
                    </a:ext>
                  </a:extLst>
                </a:gridCol>
              </a:tblGrid>
              <a:tr h="37255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>
                          <a:solidFill>
                            <a:srgbClr val="002060"/>
                          </a:solidFill>
                        </a:rPr>
                        <a:t>Показатели разрешительной деятельности</a:t>
                      </a:r>
                      <a:endParaRPr lang="ru-RU" sz="1200" b="1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350" marR="635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rgbClr val="002060"/>
                          </a:solidFill>
                        </a:rPr>
                        <a:t>2015</a:t>
                      </a:r>
                      <a:endParaRPr lang="ru-RU" sz="1200" b="1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350" marR="635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rgbClr val="002060"/>
                          </a:solidFill>
                        </a:rPr>
                        <a:t>201</a:t>
                      </a:r>
                      <a:r>
                        <a:rPr lang="en-US" sz="1200" b="1" kern="1200" dirty="0" smtClean="0">
                          <a:solidFill>
                            <a:srgbClr val="002060"/>
                          </a:solidFill>
                        </a:rPr>
                        <a:t>6</a:t>
                      </a:r>
                      <a:endParaRPr lang="ru-RU" sz="1200" b="1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350" marR="635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>
                          <a:solidFill>
                            <a:srgbClr val="002060"/>
                          </a:solidFill>
                        </a:rPr>
                        <a:t> </a:t>
                      </a:r>
                      <a:r>
                        <a:rPr lang="ru-RU" sz="1200" b="1" kern="1200" dirty="0" smtClean="0">
                          <a:solidFill>
                            <a:srgbClr val="002060"/>
                          </a:solidFill>
                        </a:rPr>
                        <a:t>2017</a:t>
                      </a:r>
                      <a:endParaRPr lang="ru-RU" sz="1200" b="1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350" marR="635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rgbClr val="002060"/>
                          </a:solidFill>
                        </a:rPr>
                        <a:t>2018</a:t>
                      </a:r>
                      <a:endParaRPr lang="ru-RU" sz="1200" b="1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350" marR="635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rgbClr val="002060"/>
                          </a:solidFill>
                        </a:rPr>
                        <a:t>2019</a:t>
                      </a:r>
                      <a:endParaRPr lang="ru-RU" sz="1200" b="1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350" marR="635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kern="1200" dirty="0" smtClean="0">
                          <a:solidFill>
                            <a:srgbClr val="002060"/>
                          </a:solidFill>
                        </a:rPr>
                        <a:t>2020</a:t>
                      </a:r>
                      <a:endParaRPr lang="ru-RU" sz="1200" b="1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350" marR="635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rgbClr val="002060"/>
                          </a:solidFill>
                        </a:rPr>
                        <a:t> 20</a:t>
                      </a:r>
                      <a:r>
                        <a:rPr lang="en-US" sz="1200" b="1" kern="1200" dirty="0" smtClean="0">
                          <a:solidFill>
                            <a:srgbClr val="002060"/>
                          </a:solidFill>
                        </a:rPr>
                        <a:t>2</a:t>
                      </a:r>
                      <a:r>
                        <a:rPr lang="ru-RU" sz="1200" b="1" kern="1200" dirty="0" smtClean="0">
                          <a:solidFill>
                            <a:srgbClr val="002060"/>
                          </a:solidFill>
                        </a:rPr>
                        <a:t>1</a:t>
                      </a:r>
                      <a:endParaRPr lang="ru-RU" sz="1200" b="1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350" marR="635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rgbClr val="002060"/>
                          </a:solidFill>
                        </a:rPr>
                        <a:t>20</a:t>
                      </a:r>
                      <a:r>
                        <a:rPr lang="en-US" sz="1200" b="1" kern="1200" dirty="0" smtClean="0">
                          <a:solidFill>
                            <a:srgbClr val="002060"/>
                          </a:solidFill>
                        </a:rPr>
                        <a:t>22</a:t>
                      </a:r>
                      <a:endParaRPr lang="ru-RU" sz="1200" b="1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350" marR="635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2023</a:t>
                      </a:r>
                      <a:endParaRPr lang="ru-RU" sz="1200" b="1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350" marR="635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2024</a:t>
                      </a:r>
                      <a:endParaRPr lang="ru-RU" sz="1200" b="1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350" marR="635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4707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200" dirty="0">
                          <a:effectLst/>
                        </a:rPr>
                        <a:t>Выдано лицензий организациям </a:t>
                      </a:r>
                      <a:endParaRPr lang="ru-RU" sz="1200" dirty="0">
                        <a:solidFill>
                          <a:srgbClr val="00000A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39</a:t>
                      </a: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28</a:t>
                      </a: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33</a:t>
                      </a: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600" dirty="0" smtClean="0">
                          <a:solidFill>
                            <a:srgbClr val="00000A"/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28</a:t>
                      </a:r>
                      <a:endParaRPr lang="ru-RU" sz="1600" dirty="0">
                        <a:solidFill>
                          <a:srgbClr val="00000A"/>
                        </a:solidFill>
                        <a:effectLst/>
                        <a:latin typeface="+mn-lt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600" dirty="0" smtClean="0">
                          <a:solidFill>
                            <a:srgbClr val="00000A"/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28</a:t>
                      </a:r>
                      <a:endParaRPr lang="ru-RU" sz="1600" dirty="0">
                        <a:solidFill>
                          <a:srgbClr val="00000A"/>
                        </a:solidFill>
                        <a:effectLst/>
                        <a:latin typeface="+mn-lt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600" dirty="0" smtClean="0">
                          <a:solidFill>
                            <a:srgbClr val="00000A"/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39</a:t>
                      </a:r>
                      <a:endParaRPr lang="ru-RU" sz="1600" dirty="0">
                        <a:solidFill>
                          <a:srgbClr val="00000A"/>
                        </a:solidFill>
                        <a:effectLst/>
                        <a:latin typeface="+mn-lt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600" dirty="0" smtClean="0">
                          <a:solidFill>
                            <a:srgbClr val="00000A"/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48</a:t>
                      </a:r>
                      <a:endParaRPr lang="ru-RU" sz="1600" dirty="0">
                        <a:solidFill>
                          <a:srgbClr val="00000A"/>
                        </a:solidFill>
                        <a:effectLst/>
                        <a:latin typeface="+mn-lt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600" dirty="0" smtClean="0">
                          <a:solidFill>
                            <a:srgbClr val="00000A"/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27</a:t>
                      </a:r>
                      <a:endParaRPr lang="ru-RU" sz="1600" dirty="0">
                        <a:solidFill>
                          <a:srgbClr val="00000A"/>
                        </a:solidFill>
                        <a:effectLst/>
                        <a:latin typeface="+mn-lt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600" dirty="0" smtClean="0">
                          <a:solidFill>
                            <a:srgbClr val="00000A"/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31</a:t>
                      </a:r>
                      <a:endParaRPr lang="ru-RU" sz="1600" dirty="0">
                        <a:solidFill>
                          <a:srgbClr val="00000A"/>
                        </a:solidFill>
                        <a:effectLst/>
                        <a:latin typeface="+mn-lt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600" dirty="0" smtClean="0">
                          <a:solidFill>
                            <a:srgbClr val="00000A"/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35</a:t>
                      </a:r>
                      <a:endParaRPr lang="ru-RU" sz="1600" dirty="0">
                        <a:solidFill>
                          <a:srgbClr val="00000A"/>
                        </a:solidFill>
                        <a:effectLst/>
                        <a:latin typeface="+mn-lt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350" marR="6350" marT="0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528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200" dirty="0" smtClean="0">
                          <a:effectLst/>
                        </a:rPr>
                        <a:t>Зарегистрировано</a:t>
                      </a:r>
                      <a:r>
                        <a:rPr lang="en-US" sz="1200" dirty="0" smtClean="0">
                          <a:effectLst/>
                        </a:rPr>
                        <a:t> </a:t>
                      </a:r>
                      <a:r>
                        <a:rPr lang="ru-RU" sz="1200" dirty="0" smtClean="0">
                          <a:effectLst/>
                        </a:rPr>
                        <a:t>(отказано, исключено</a:t>
                      </a:r>
                      <a:r>
                        <a:rPr lang="en-US" sz="1200" dirty="0" smtClean="0">
                          <a:effectLst/>
                        </a:rPr>
                        <a:t>)</a:t>
                      </a:r>
                      <a:r>
                        <a:rPr lang="ru-RU" sz="1200" dirty="0" smtClean="0">
                          <a:effectLst/>
                        </a:rPr>
                        <a:t> </a:t>
                      </a:r>
                      <a:r>
                        <a:rPr lang="ru-RU" sz="1200" dirty="0">
                          <a:effectLst/>
                        </a:rPr>
                        <a:t>организаций эксплуатирующих РИ, содержащих ЗРИ  4, 5 категорий радиационной опасности</a:t>
                      </a:r>
                      <a:endParaRPr lang="ru-RU" sz="1200" dirty="0">
                        <a:solidFill>
                          <a:srgbClr val="00000A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</a:t>
                      </a: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26</a:t>
                      </a: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46</a:t>
                      </a: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</a:t>
                      </a:r>
                      <a:endParaRPr lang="ru-RU" sz="1600" dirty="0">
                        <a:solidFill>
                          <a:srgbClr val="00000A"/>
                        </a:solidFill>
                        <a:effectLst/>
                        <a:latin typeface="+mn-lt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</a:t>
                      </a:r>
                      <a:endParaRPr lang="ru-RU" sz="1600" dirty="0">
                        <a:solidFill>
                          <a:srgbClr val="00000A"/>
                        </a:solidFill>
                        <a:effectLst/>
                        <a:latin typeface="+mn-lt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</a:t>
                      </a:r>
                      <a:endParaRPr lang="ru-RU" sz="1600" dirty="0">
                        <a:solidFill>
                          <a:srgbClr val="00000A"/>
                        </a:solidFill>
                        <a:effectLst/>
                        <a:latin typeface="+mn-lt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</a:t>
                      </a:r>
                      <a:endParaRPr lang="ru-RU" sz="1600" dirty="0">
                        <a:solidFill>
                          <a:srgbClr val="00000A"/>
                        </a:solidFill>
                        <a:effectLst/>
                        <a:latin typeface="+mn-lt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  <a:endParaRPr lang="ru-RU" sz="1600" dirty="0">
                        <a:solidFill>
                          <a:srgbClr val="00000A"/>
                        </a:solidFill>
                        <a:effectLst/>
                        <a:latin typeface="+mn-lt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600" dirty="0" smtClean="0">
                          <a:solidFill>
                            <a:srgbClr val="00000A"/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13</a:t>
                      </a:r>
                      <a:endParaRPr lang="ru-RU" sz="1600" dirty="0">
                        <a:solidFill>
                          <a:srgbClr val="00000A"/>
                        </a:solidFill>
                        <a:effectLst/>
                        <a:latin typeface="+mn-lt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600" dirty="0" smtClean="0">
                          <a:solidFill>
                            <a:srgbClr val="00000A"/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17</a:t>
                      </a:r>
                    </a:p>
                  </a:txBody>
                  <a:tcPr marL="6350" marR="6350" marT="0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4268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200" dirty="0">
                          <a:effectLst/>
                        </a:rPr>
                        <a:t>Выдано разрешений работникам ОИАЭ</a:t>
                      </a:r>
                      <a:endParaRPr lang="ru-RU" sz="1200" dirty="0">
                        <a:solidFill>
                          <a:srgbClr val="00000A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363</a:t>
                      </a: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336</a:t>
                      </a: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366</a:t>
                      </a: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390</a:t>
                      </a:r>
                      <a:endParaRPr lang="ru-RU" sz="1600" dirty="0">
                        <a:solidFill>
                          <a:srgbClr val="00000A"/>
                        </a:solidFill>
                        <a:effectLst/>
                        <a:latin typeface="+mn-lt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238</a:t>
                      </a:r>
                      <a:endParaRPr lang="ru-RU" sz="1600" dirty="0">
                        <a:solidFill>
                          <a:srgbClr val="00000A"/>
                        </a:solidFill>
                        <a:effectLst/>
                        <a:latin typeface="+mn-lt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260</a:t>
                      </a:r>
                      <a:endParaRPr lang="ru-RU" sz="1600" dirty="0">
                        <a:solidFill>
                          <a:srgbClr val="00000A"/>
                        </a:solidFill>
                        <a:effectLst/>
                        <a:latin typeface="+mn-lt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398</a:t>
                      </a:r>
                      <a:endParaRPr lang="ru-RU" sz="1600" dirty="0">
                        <a:solidFill>
                          <a:srgbClr val="00000A"/>
                        </a:solidFill>
                        <a:effectLst/>
                        <a:latin typeface="+mn-lt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317</a:t>
                      </a:r>
                      <a:endParaRPr lang="ru-RU" sz="1600" dirty="0">
                        <a:solidFill>
                          <a:srgbClr val="00000A"/>
                        </a:solidFill>
                        <a:effectLst/>
                        <a:latin typeface="+mn-lt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600" dirty="0" smtClean="0">
                          <a:solidFill>
                            <a:srgbClr val="00000A"/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299 </a:t>
                      </a:r>
                      <a:endParaRPr lang="ru-RU" sz="1600" dirty="0">
                        <a:solidFill>
                          <a:srgbClr val="00000A"/>
                        </a:solidFill>
                        <a:effectLst/>
                        <a:latin typeface="+mn-lt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600" dirty="0" smtClean="0">
                          <a:solidFill>
                            <a:srgbClr val="00000A"/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260</a:t>
                      </a:r>
                      <a:endParaRPr lang="ru-RU" sz="1600" dirty="0">
                        <a:solidFill>
                          <a:srgbClr val="00000A"/>
                        </a:solidFill>
                        <a:effectLst/>
                        <a:latin typeface="+mn-lt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350" marR="6350" marT="0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7771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200" dirty="0">
                          <a:effectLst/>
                        </a:rPr>
                        <a:t>Установлены нормативы ПДВ РВ в атм. воздух и нормативы ДС РВ в водные объекты, </a:t>
                      </a:r>
                      <a:endParaRPr lang="ru-RU" sz="1200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200" dirty="0" smtClean="0">
                          <a:effectLst/>
                        </a:rPr>
                        <a:t>выданы </a:t>
                      </a:r>
                      <a:r>
                        <a:rPr lang="ru-RU" sz="1200" dirty="0">
                          <a:effectLst/>
                        </a:rPr>
                        <a:t>разрешения на выбросы и сбросы РВ в </a:t>
                      </a:r>
                      <a:r>
                        <a:rPr lang="ru-RU" sz="1200" dirty="0" smtClean="0">
                          <a:effectLst/>
                        </a:rPr>
                        <a:t>окружающую среду </a:t>
                      </a:r>
                      <a:r>
                        <a:rPr lang="ru-RU" sz="1200" dirty="0">
                          <a:effectLst/>
                        </a:rPr>
                        <a:t>для объектов</a:t>
                      </a:r>
                      <a:endParaRPr lang="ru-RU" sz="1200" dirty="0">
                        <a:solidFill>
                          <a:srgbClr val="00000A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600" dirty="0" smtClean="0">
                          <a:solidFill>
                            <a:srgbClr val="00000A"/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2</a:t>
                      </a:r>
                      <a:endParaRPr lang="ru-RU" sz="1600" dirty="0">
                        <a:solidFill>
                          <a:srgbClr val="00000A"/>
                        </a:solidFill>
                        <a:effectLst/>
                        <a:latin typeface="+mn-lt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600" dirty="0" smtClean="0">
                          <a:solidFill>
                            <a:srgbClr val="00000A"/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1</a:t>
                      </a:r>
                      <a:endParaRPr lang="ru-RU" sz="1600" dirty="0">
                        <a:solidFill>
                          <a:srgbClr val="00000A"/>
                        </a:solidFill>
                        <a:effectLst/>
                        <a:latin typeface="+mn-lt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600" dirty="0" smtClean="0">
                          <a:solidFill>
                            <a:srgbClr val="00000A"/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2</a:t>
                      </a:r>
                      <a:endParaRPr lang="ru-RU" sz="1600" dirty="0">
                        <a:solidFill>
                          <a:srgbClr val="00000A"/>
                        </a:solidFill>
                        <a:effectLst/>
                        <a:latin typeface="+mn-lt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600" dirty="0" smtClean="0">
                          <a:solidFill>
                            <a:srgbClr val="00000A"/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2</a:t>
                      </a:r>
                      <a:endParaRPr lang="ru-RU" sz="1600" dirty="0">
                        <a:solidFill>
                          <a:srgbClr val="00000A"/>
                        </a:solidFill>
                        <a:effectLst/>
                        <a:latin typeface="+mn-lt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en-US" sz="1600" dirty="0" smtClean="0">
                          <a:solidFill>
                            <a:srgbClr val="00000A"/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0</a:t>
                      </a:r>
                      <a:endParaRPr lang="ru-RU" sz="1600" dirty="0">
                        <a:solidFill>
                          <a:srgbClr val="00000A"/>
                        </a:solidFill>
                        <a:effectLst/>
                        <a:latin typeface="+mn-lt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600" dirty="0" smtClean="0">
                          <a:solidFill>
                            <a:srgbClr val="00000A"/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0</a:t>
                      </a:r>
                      <a:endParaRPr lang="ru-RU" sz="1600" dirty="0">
                        <a:solidFill>
                          <a:srgbClr val="00000A"/>
                        </a:solidFill>
                        <a:effectLst/>
                        <a:latin typeface="+mn-lt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600" dirty="0" smtClean="0">
                          <a:solidFill>
                            <a:srgbClr val="00000A"/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1</a:t>
                      </a:r>
                      <a:endParaRPr lang="ru-RU" sz="1600" dirty="0">
                        <a:solidFill>
                          <a:srgbClr val="00000A"/>
                        </a:solidFill>
                        <a:effectLst/>
                        <a:latin typeface="+mn-lt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350" marR="6350" marT="0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65460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400" b="1" dirty="0" smtClean="0">
                          <a:effectLst/>
                        </a:rPr>
                        <a:t>ВСЕГО</a:t>
                      </a:r>
                      <a:endParaRPr lang="ru-RU" sz="1400" b="1" dirty="0">
                        <a:solidFill>
                          <a:srgbClr val="00000A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kumimoji="0" lang="ru-RU" sz="16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241</a:t>
                      </a: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kumimoji="0" lang="ru-RU" sz="16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252</a:t>
                      </a: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kumimoji="0" lang="ru-RU" sz="16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294</a:t>
                      </a: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kumimoji="0" lang="ru-RU" sz="16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305</a:t>
                      </a:r>
                      <a:endParaRPr kumimoji="0" lang="ru-RU" sz="16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kumimoji="0" lang="ru-RU" sz="16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303</a:t>
                      </a:r>
                      <a:endParaRPr kumimoji="0" lang="ru-RU" sz="16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kumimoji="0" lang="en-US" sz="16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348</a:t>
                      </a:r>
                      <a:endParaRPr kumimoji="0" lang="ru-RU" sz="16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kumimoji="0" lang="en-US" sz="16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377</a:t>
                      </a:r>
                      <a:endParaRPr kumimoji="0" lang="ru-RU" sz="16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kumimoji="0" lang="en-US" sz="16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371</a:t>
                      </a:r>
                      <a:endParaRPr kumimoji="0" lang="ru-RU" sz="16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kumimoji="0" lang="en-US" sz="16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</a:t>
                      </a:r>
                      <a:r>
                        <a:rPr kumimoji="0" lang="ru-RU" sz="16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63</a:t>
                      </a:r>
                      <a:endParaRPr kumimoji="0" lang="ru-RU" sz="16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kumimoji="0" lang="ru-RU" sz="16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369</a:t>
                      </a:r>
                      <a:endParaRPr kumimoji="0" lang="ru-RU" sz="16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350" marR="6350" marT="0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48431917"/>
              </p:ext>
            </p:extLst>
          </p:nvPr>
        </p:nvGraphicFramePr>
        <p:xfrm>
          <a:off x="107506" y="4509122"/>
          <a:ext cx="9138345" cy="23377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09749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2864521"/>
              </p:ext>
            </p:extLst>
          </p:nvPr>
        </p:nvGraphicFramePr>
        <p:xfrm>
          <a:off x="179512" y="1467454"/>
          <a:ext cx="8712968" cy="505789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609812">
                  <a:extLst>
                    <a:ext uri="{9D8B030D-6E8A-4147-A177-3AD203B41FA5}">
                      <a16:colId xmlns="" xmlns:a16="http://schemas.microsoft.com/office/drawing/2014/main" val="3232208124"/>
                    </a:ext>
                  </a:extLst>
                </a:gridCol>
                <a:gridCol w="556962">
                  <a:extLst>
                    <a:ext uri="{9D8B030D-6E8A-4147-A177-3AD203B41FA5}">
                      <a16:colId xmlns="" xmlns:a16="http://schemas.microsoft.com/office/drawing/2014/main" val="959993023"/>
                    </a:ext>
                  </a:extLst>
                </a:gridCol>
                <a:gridCol w="487342">
                  <a:extLst>
                    <a:ext uri="{9D8B030D-6E8A-4147-A177-3AD203B41FA5}">
                      <a16:colId xmlns="" xmlns:a16="http://schemas.microsoft.com/office/drawing/2014/main" val="1974717329"/>
                    </a:ext>
                  </a:extLst>
                </a:gridCol>
                <a:gridCol w="530460">
                  <a:extLst>
                    <a:ext uri="{9D8B030D-6E8A-4147-A177-3AD203B41FA5}">
                      <a16:colId xmlns="" xmlns:a16="http://schemas.microsoft.com/office/drawing/2014/main" val="2975246780"/>
                    </a:ext>
                  </a:extLst>
                </a:gridCol>
                <a:gridCol w="50405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648072">
                  <a:extLst>
                    <a:ext uri="{9D8B030D-6E8A-4147-A177-3AD203B41FA5}">
                      <a16:colId xmlns="" xmlns:a16="http://schemas.microsoft.com/office/drawing/2014/main" val="1859507411"/>
                    </a:ext>
                  </a:extLst>
                </a:gridCol>
                <a:gridCol w="648072">
                  <a:extLst>
                    <a:ext uri="{9D8B030D-6E8A-4147-A177-3AD203B41FA5}">
                      <a16:colId xmlns="" xmlns:a16="http://schemas.microsoft.com/office/drawing/2014/main" val="945556596"/>
                    </a:ext>
                  </a:extLst>
                </a:gridCol>
                <a:gridCol w="648072">
                  <a:extLst>
                    <a:ext uri="{9D8B030D-6E8A-4147-A177-3AD203B41FA5}">
                      <a16:colId xmlns="" xmlns:a16="http://schemas.microsoft.com/office/drawing/2014/main" val="499640587"/>
                    </a:ext>
                  </a:extLst>
                </a:gridCol>
                <a:gridCol w="576064">
                  <a:extLst>
                    <a:ext uri="{9D8B030D-6E8A-4147-A177-3AD203B41FA5}">
                      <a16:colId xmlns="" xmlns:a16="http://schemas.microsoft.com/office/drawing/2014/main" val="995164059"/>
                    </a:ext>
                  </a:extLst>
                </a:gridCol>
                <a:gridCol w="504056">
                  <a:extLst>
                    <a:ext uri="{9D8B030D-6E8A-4147-A177-3AD203B41FA5}">
                      <a16:colId xmlns="" xmlns:a16="http://schemas.microsoft.com/office/drawing/2014/main" val="1910534897"/>
                    </a:ext>
                  </a:extLst>
                </a:gridCol>
              </a:tblGrid>
              <a:tr h="443061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685800" algn="l"/>
                        </a:tabLst>
                      </a:pPr>
                      <a:r>
                        <a:rPr lang="ru-RU" sz="12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Показатели надзорной деятельности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685800" algn="l"/>
                        </a:tabLst>
                      </a:pPr>
                      <a:r>
                        <a:rPr lang="ru-RU" sz="120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2016</a:t>
                      </a:r>
                      <a:endParaRPr lang="ru-RU" sz="1200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685800" algn="l"/>
                        </a:tabLst>
                      </a:pPr>
                      <a:r>
                        <a:rPr lang="ru-RU" sz="120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2017</a:t>
                      </a:r>
                      <a:endParaRPr lang="ru-RU" sz="1200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685800" algn="l"/>
                        </a:tabLst>
                      </a:pPr>
                      <a:r>
                        <a:rPr lang="ru-RU" sz="120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2018</a:t>
                      </a:r>
                      <a:endParaRPr lang="ru-RU" sz="1200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685800" algn="l"/>
                        </a:tabLst>
                      </a:pPr>
                      <a:r>
                        <a:rPr lang="ru-RU" sz="120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2019</a:t>
                      </a:r>
                      <a:endParaRPr lang="ru-RU" sz="1200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685800" algn="l"/>
                        </a:tabLst>
                      </a:pPr>
                      <a:r>
                        <a:rPr lang="ru-RU" sz="120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2020</a:t>
                      </a:r>
                      <a:endParaRPr lang="ru-RU" sz="1200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685800" algn="l"/>
                        </a:tabLst>
                      </a:pPr>
                      <a:r>
                        <a:rPr lang="ru-RU" sz="120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2021</a:t>
                      </a:r>
                      <a:endParaRPr lang="ru-RU" sz="1200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685800" algn="l"/>
                        </a:tabLst>
                      </a:pPr>
                      <a:r>
                        <a:rPr lang="ru-RU" sz="120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2022</a:t>
                      </a:r>
                      <a:endParaRPr lang="ru-RU" sz="1200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685800" algn="l"/>
                        </a:tabLst>
                      </a:pPr>
                      <a:r>
                        <a:rPr lang="ru-RU" sz="120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2023</a:t>
                      </a:r>
                      <a:endParaRPr lang="ru-RU" sz="1200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685800" algn="l"/>
                        </a:tabLst>
                      </a:pPr>
                      <a:r>
                        <a:rPr lang="ru-RU" sz="120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2024</a:t>
                      </a:r>
                      <a:endParaRPr lang="ru-RU" sz="1200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13513230"/>
                  </a:ext>
                </a:extLst>
              </a:tr>
              <a:tr h="352126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</a:rPr>
                        <a:t>Проверок, всего</a:t>
                      </a:r>
                      <a:endParaRPr lang="ru-RU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  <a:latin typeface="+mn-lt"/>
                        </a:rPr>
                        <a:t>86</a:t>
                      </a:r>
                      <a:endParaRPr lang="ru-RU" sz="1600" b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effectLst/>
                          <a:latin typeface="+mn-lt"/>
                        </a:rPr>
                        <a:t>125</a:t>
                      </a:r>
                      <a:endParaRPr lang="ru-RU" sz="1600" b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effectLst/>
                          <a:latin typeface="+mn-lt"/>
                        </a:rPr>
                        <a:t>121</a:t>
                      </a:r>
                      <a:endParaRPr lang="ru-RU" sz="1600" b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effectLst/>
                          <a:latin typeface="+mn-lt"/>
                        </a:rPr>
                        <a:t>148</a:t>
                      </a:r>
                      <a:endParaRPr lang="ru-RU" sz="1600" b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effectLst/>
                          <a:latin typeface="+mn-lt"/>
                        </a:rPr>
                        <a:t>107</a:t>
                      </a:r>
                      <a:endParaRPr lang="ru-RU" sz="1600" b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effectLst/>
                          <a:latin typeface="+mn-lt"/>
                        </a:rPr>
                        <a:t>137</a:t>
                      </a:r>
                      <a:endParaRPr lang="ru-RU" sz="1600" b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effectLst/>
                          <a:latin typeface="+mn-lt"/>
                        </a:rPr>
                        <a:t>152</a:t>
                      </a:r>
                      <a:endParaRPr lang="ru-RU" sz="1600" b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effectLst/>
                          <a:latin typeface="+mn-lt"/>
                        </a:rPr>
                        <a:t>142</a:t>
                      </a:r>
                      <a:endParaRPr lang="ru-RU" sz="1600" b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541841131"/>
                  </a:ext>
                </a:extLst>
              </a:tr>
              <a:tr h="457575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</a:rPr>
                        <a:t>Плановые проверки</a:t>
                      </a:r>
                      <a:endParaRPr lang="ru-RU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  <a:latin typeface="+mn-lt"/>
                        </a:rPr>
                        <a:t>46</a:t>
                      </a:r>
                      <a:endParaRPr lang="ru-RU" sz="1600" b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  <a:latin typeface="+mn-lt"/>
                        </a:rPr>
                        <a:t>48</a:t>
                      </a:r>
                      <a:endParaRPr lang="ru-RU" sz="1600" b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effectLst/>
                          <a:latin typeface="+mn-lt"/>
                        </a:rPr>
                        <a:t>50</a:t>
                      </a:r>
                      <a:endParaRPr lang="ru-RU" sz="1600" b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effectLst/>
                          <a:latin typeface="+mn-lt"/>
                        </a:rPr>
                        <a:t>73</a:t>
                      </a:r>
                      <a:endParaRPr lang="ru-RU" sz="1600" b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effectLst/>
                          <a:latin typeface="+mn-lt"/>
                        </a:rPr>
                        <a:t>60</a:t>
                      </a:r>
                      <a:endParaRPr lang="ru-RU" sz="1600" b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effectLst/>
                          <a:latin typeface="+mn-lt"/>
                        </a:rPr>
                        <a:t>77</a:t>
                      </a:r>
                      <a:endParaRPr lang="ru-RU" sz="1600" b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effectLst/>
                          <a:latin typeface="+mn-lt"/>
                        </a:rPr>
                        <a:t>57</a:t>
                      </a:r>
                      <a:endParaRPr lang="ru-RU" sz="1600" b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effectLst/>
                          <a:latin typeface="+mn-lt"/>
                        </a:rPr>
                        <a:t>50</a:t>
                      </a:r>
                      <a:endParaRPr lang="ru-RU" sz="1600" b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133199313"/>
                  </a:ext>
                </a:extLst>
              </a:tr>
              <a:tr h="457575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</a:rPr>
                        <a:t>Внеплановые проверки при лицензировании и регистрации</a:t>
                      </a:r>
                      <a:endParaRPr lang="ru-RU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  <a:latin typeface="+mn-lt"/>
                        </a:rPr>
                        <a:t>25</a:t>
                      </a:r>
                      <a:endParaRPr lang="ru-RU" sz="1600" b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  <a:latin typeface="+mn-lt"/>
                        </a:rPr>
                        <a:t>65</a:t>
                      </a:r>
                      <a:endParaRPr lang="ru-RU" sz="1600" b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effectLst/>
                          <a:latin typeface="+mn-lt"/>
                        </a:rPr>
                        <a:t>35</a:t>
                      </a:r>
                      <a:endParaRPr lang="ru-RU" sz="1600" b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effectLst/>
                          <a:latin typeface="+mn-lt"/>
                        </a:rPr>
                        <a:t>59</a:t>
                      </a:r>
                      <a:endParaRPr lang="ru-RU" sz="1600" b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effectLst/>
                          <a:latin typeface="+mn-lt"/>
                        </a:rPr>
                        <a:t>40</a:t>
                      </a:r>
                      <a:endParaRPr lang="ru-RU" sz="1600" b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effectLst/>
                          <a:latin typeface="+mn-lt"/>
                        </a:rPr>
                        <a:t>50</a:t>
                      </a:r>
                      <a:endParaRPr lang="ru-RU" sz="1600" b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effectLst/>
                          <a:latin typeface="+mn-lt"/>
                        </a:rPr>
                        <a:t>52</a:t>
                      </a:r>
                      <a:endParaRPr lang="ru-RU" sz="1600" b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effectLst/>
                          <a:latin typeface="+mn-lt"/>
                        </a:rPr>
                        <a:t>49</a:t>
                      </a:r>
                      <a:endParaRPr lang="ru-RU" sz="1600" b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49</a:t>
                      </a:r>
                      <a:endParaRPr lang="ru-RU" sz="1600" b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755632197"/>
                  </a:ext>
                </a:extLst>
              </a:tr>
              <a:tr h="457575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</a:rPr>
                        <a:t>Внеплановые проверки по контролю предписания</a:t>
                      </a:r>
                      <a:endParaRPr lang="ru-RU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  <a:latin typeface="+mn-lt"/>
                        </a:rPr>
                        <a:t>3</a:t>
                      </a:r>
                      <a:endParaRPr lang="ru-RU" sz="1600" b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  <a:latin typeface="+mn-lt"/>
                        </a:rPr>
                        <a:t>5</a:t>
                      </a:r>
                      <a:endParaRPr lang="ru-RU" sz="1600" b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effectLst/>
                          <a:latin typeface="+mn-lt"/>
                        </a:rPr>
                        <a:t>2</a:t>
                      </a:r>
                      <a:endParaRPr lang="ru-RU" sz="1600" b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effectLst/>
                          <a:latin typeface="+mn-lt"/>
                        </a:rPr>
                        <a:t>1</a:t>
                      </a:r>
                      <a:endParaRPr lang="ru-RU" sz="1600" b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effectLst/>
                          <a:latin typeface="+mn-lt"/>
                        </a:rPr>
                        <a:t>1</a:t>
                      </a:r>
                      <a:endParaRPr lang="ru-RU" sz="1600" b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600" b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effectLst/>
                          <a:latin typeface="+mn-lt"/>
                        </a:rPr>
                        <a:t>11</a:t>
                      </a:r>
                      <a:endParaRPr lang="ru-RU" sz="1600" b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effectLst/>
                          <a:latin typeface="+mn-lt"/>
                        </a:rPr>
                        <a:t>09</a:t>
                      </a:r>
                      <a:endParaRPr lang="ru-RU" sz="1600" b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05</a:t>
                      </a:r>
                      <a:endParaRPr lang="ru-RU" sz="1600" b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571348273"/>
                  </a:ext>
                </a:extLst>
              </a:tr>
              <a:tr h="457575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</a:rPr>
                        <a:t>Проверки в режиме ПГН</a:t>
                      </a:r>
                      <a:endParaRPr lang="ru-RU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  <a:latin typeface="+mn-lt"/>
                        </a:rPr>
                        <a:t>12</a:t>
                      </a:r>
                      <a:endParaRPr lang="ru-RU" sz="1600" b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effectLst/>
                          <a:latin typeface="+mn-lt"/>
                        </a:rPr>
                        <a:t>7</a:t>
                      </a:r>
                      <a:endParaRPr lang="ru-RU" sz="1600" b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effectLst/>
                          <a:latin typeface="+mn-lt"/>
                        </a:rPr>
                        <a:t>9</a:t>
                      </a:r>
                      <a:endParaRPr lang="ru-RU" sz="1600" b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effectLst/>
                          <a:latin typeface="+mn-lt"/>
                        </a:rPr>
                        <a:t>16</a:t>
                      </a:r>
                      <a:endParaRPr lang="ru-RU" sz="1600" b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effectLst/>
                          <a:latin typeface="+mn-lt"/>
                        </a:rPr>
                        <a:t>7</a:t>
                      </a:r>
                      <a:endParaRPr lang="ru-RU" sz="1600" b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effectLst/>
                          <a:latin typeface="+mn-lt"/>
                        </a:rPr>
                        <a:t>10</a:t>
                      </a:r>
                      <a:endParaRPr lang="ru-RU" sz="1600" b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effectLst/>
                          <a:latin typeface="+mn-lt"/>
                        </a:rPr>
                        <a:t>43</a:t>
                      </a:r>
                      <a:endParaRPr lang="ru-RU" sz="1600" b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effectLst/>
                          <a:latin typeface="+mn-lt"/>
                        </a:rPr>
                        <a:t>40</a:t>
                      </a:r>
                      <a:endParaRPr lang="ru-RU" sz="1600" b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  <a:endParaRPr lang="ru-RU" sz="1600" b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473681158"/>
                  </a:ext>
                </a:extLst>
              </a:tr>
              <a:tr h="457575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 иным основаниям установленным законодательством РФ</a:t>
                      </a:r>
                      <a:endParaRPr lang="ru-RU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600" b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600" b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600" b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600" b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600" b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600" b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600" b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600" b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600" b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946543675"/>
                  </a:ext>
                </a:extLst>
              </a:tr>
              <a:tr h="560520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effectLst/>
                          <a:latin typeface="+mn-lt"/>
                        </a:rPr>
                        <a:t>На основании распоряжений руководителя в соответствии с поручением Президента РФ</a:t>
                      </a:r>
                      <a:endParaRPr lang="ru-RU" sz="1400" dirty="0" smtClean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600" b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600" b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  <a:endParaRPr lang="ru-RU" sz="1600" b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600" b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600" b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600" b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600" b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600" b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600" b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57575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Выявлено нарушений требований ФНП, УДЛ</a:t>
                      </a:r>
                      <a:endParaRPr lang="ru-RU" sz="1600" dirty="0">
                        <a:solidFill>
                          <a:srgbClr val="C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76</a:t>
                      </a:r>
                      <a:endParaRPr lang="ru-RU" sz="1600" b="0" dirty="0">
                        <a:solidFill>
                          <a:srgbClr val="C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80</a:t>
                      </a:r>
                      <a:endParaRPr lang="ru-RU" sz="1600" b="0" dirty="0">
                        <a:solidFill>
                          <a:srgbClr val="C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80</a:t>
                      </a:r>
                      <a:endParaRPr lang="ru-RU" sz="1600" b="0" dirty="0">
                        <a:solidFill>
                          <a:srgbClr val="C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103</a:t>
                      </a:r>
                      <a:endParaRPr lang="ru-RU" sz="1600" b="0" dirty="0">
                        <a:solidFill>
                          <a:srgbClr val="C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119</a:t>
                      </a:r>
                      <a:endParaRPr lang="ru-RU" sz="1600" b="0" dirty="0">
                        <a:solidFill>
                          <a:srgbClr val="C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107</a:t>
                      </a:r>
                      <a:endParaRPr lang="ru-RU" sz="1600" b="0" dirty="0">
                        <a:solidFill>
                          <a:srgbClr val="C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64</a:t>
                      </a:r>
                      <a:endParaRPr lang="ru-RU" sz="1600" b="0" dirty="0">
                        <a:solidFill>
                          <a:srgbClr val="C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97</a:t>
                      </a:r>
                      <a:endParaRPr lang="ru-RU" sz="1600" b="0" dirty="0">
                        <a:solidFill>
                          <a:srgbClr val="C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63</a:t>
                      </a:r>
                      <a:endParaRPr lang="ru-RU" sz="1600" b="0" dirty="0">
                        <a:solidFill>
                          <a:srgbClr val="C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261386438"/>
                  </a:ext>
                </a:extLst>
              </a:tr>
              <a:tr h="464844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Применено мер профилактического воздействия (предостережений)</a:t>
                      </a:r>
                      <a:endParaRPr lang="ru-RU" sz="1600" dirty="0">
                        <a:solidFill>
                          <a:srgbClr val="C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4</a:t>
                      </a:r>
                      <a:endParaRPr lang="ru-RU" sz="1600" b="0" dirty="0">
                        <a:solidFill>
                          <a:srgbClr val="C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4</a:t>
                      </a:r>
                      <a:endParaRPr lang="ru-RU" sz="1600" b="0" dirty="0">
                        <a:solidFill>
                          <a:srgbClr val="C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5</a:t>
                      </a:r>
                      <a:endParaRPr lang="ru-RU" sz="1600" b="0" dirty="0">
                        <a:solidFill>
                          <a:srgbClr val="C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3</a:t>
                      </a:r>
                      <a:endParaRPr lang="ru-RU" sz="1600" b="0" dirty="0">
                        <a:solidFill>
                          <a:srgbClr val="C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5</a:t>
                      </a:r>
                      <a:endParaRPr lang="ru-RU" sz="1600" b="0" dirty="0">
                        <a:solidFill>
                          <a:srgbClr val="C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6</a:t>
                      </a:r>
                      <a:endParaRPr lang="ru-RU" sz="1600" b="0" dirty="0">
                        <a:solidFill>
                          <a:srgbClr val="C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4</a:t>
                      </a:r>
                      <a:endParaRPr lang="ru-RU" sz="1600" b="0" dirty="0">
                        <a:solidFill>
                          <a:srgbClr val="C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4</a:t>
                      </a:r>
                      <a:endParaRPr lang="ru-RU" sz="1600" b="0" dirty="0">
                        <a:solidFill>
                          <a:srgbClr val="C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814454296"/>
                  </a:ext>
                </a:extLst>
              </a:tr>
              <a:tr h="348633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Применено санкций к ЮЛ и ДЛ</a:t>
                      </a:r>
                      <a:endParaRPr lang="ru-RU" sz="1600" dirty="0">
                        <a:solidFill>
                          <a:srgbClr val="C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4</a:t>
                      </a:r>
                      <a:endParaRPr lang="ru-RU" sz="1600" b="0" dirty="0">
                        <a:solidFill>
                          <a:srgbClr val="C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4</a:t>
                      </a:r>
                      <a:endParaRPr lang="ru-RU" sz="1600" b="0" dirty="0">
                        <a:solidFill>
                          <a:srgbClr val="C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5</a:t>
                      </a:r>
                      <a:endParaRPr lang="ru-RU" sz="1600" b="0" dirty="0">
                        <a:solidFill>
                          <a:srgbClr val="C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8</a:t>
                      </a:r>
                      <a:endParaRPr lang="ru-RU" sz="1600" b="0" dirty="0">
                        <a:solidFill>
                          <a:srgbClr val="C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4</a:t>
                      </a:r>
                      <a:endParaRPr lang="ru-RU" sz="1600" b="0" dirty="0">
                        <a:solidFill>
                          <a:srgbClr val="C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6</a:t>
                      </a:r>
                      <a:endParaRPr lang="ru-RU" sz="1600" b="0" dirty="0">
                        <a:solidFill>
                          <a:srgbClr val="C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3</a:t>
                      </a:r>
                      <a:endParaRPr lang="ru-RU" sz="1600" b="0" dirty="0">
                        <a:solidFill>
                          <a:srgbClr val="C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4</a:t>
                      </a:r>
                      <a:endParaRPr lang="ru-RU" sz="1600" b="0" dirty="0">
                        <a:solidFill>
                          <a:srgbClr val="C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600" b="0" dirty="0">
                        <a:solidFill>
                          <a:srgbClr val="C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811036544"/>
                  </a:ext>
                </a:extLst>
              </a:tr>
            </a:tbl>
          </a:graphicData>
        </a:graphic>
      </p:graphicFrame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0" y="914030"/>
            <a:ext cx="9144000" cy="492089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2000" b="1" dirty="0">
                <a:solidFill>
                  <a:schemeClr val="tx2">
                    <a:lumMod val="50000"/>
                  </a:schemeClr>
                </a:solidFill>
              </a:rPr>
              <a:t>Сведения о контрольно-надзорной деятельности по РБ </a:t>
            </a:r>
            <a:endParaRPr lang="en-US" sz="2000" b="1" kern="0" dirty="0"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5952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958392"/>
            <a:ext cx="9144000" cy="492089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АНАЛИЗ 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НАРУШЕНИЙ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B63BC-7EC6-405B-A8B3-990F8CBB9186}" type="slidenum">
              <a:rPr lang="ru-RU" smtClean="0"/>
              <a:pPr/>
              <a:t>16</a:t>
            </a:fld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9282" y="3070360"/>
            <a:ext cx="9006230" cy="38087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ru-RU" sz="1400" b="1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Основные (характерные) виды нарушений, выявленные при осуществлении </a:t>
            </a:r>
            <a:r>
              <a:rPr lang="ru-RU" sz="1400" b="1" dirty="0" smtClean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федерального </a:t>
            </a:r>
            <a:r>
              <a:rPr lang="ru-RU" sz="1400" b="1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государственного надзора в области использования атомной энергии </a:t>
            </a:r>
            <a:r>
              <a:rPr lang="ru-RU" sz="1400" b="1" dirty="0" smtClean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за отчетный </a:t>
            </a:r>
            <a:r>
              <a:rPr lang="ru-RU" sz="1400" b="1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период::</a:t>
            </a:r>
          </a:p>
          <a:p>
            <a:pPr indent="357188" algn="just">
              <a:lnSpc>
                <a:spcPct val="115000"/>
              </a:lnSpc>
              <a:buFont typeface="Wingdings" panose="05000000000000000000" pitchFamily="2" charset="2"/>
              <a:buChar char="Ø"/>
            </a:pPr>
            <a:r>
              <a:rPr lang="ru-RU" sz="1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истечения срока эксплуатации сверх назначенного (проектного) (</a:t>
            </a:r>
            <a:r>
              <a:rPr lang="ru-RU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п.78 НП-038-16</a:t>
            </a:r>
            <a:r>
              <a:rPr lang="ru-RU" sz="1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).</a:t>
            </a:r>
          </a:p>
          <a:p>
            <a:pPr indent="357188" algn="just">
              <a:lnSpc>
                <a:spcPct val="115000"/>
              </a:lnSpc>
              <a:buFont typeface="Wingdings" panose="05000000000000000000" pitchFamily="2" charset="2"/>
              <a:buChar char="Ø"/>
            </a:pPr>
            <a:r>
              <a:rPr lang="ru-RU" sz="14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не </a:t>
            </a:r>
            <a:r>
              <a:rPr lang="ru-RU" sz="1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соблюдены требования к квалификации персонала, эксплуатирующего РИ (</a:t>
            </a:r>
            <a:r>
              <a:rPr lang="ru-RU" sz="1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п.п</a:t>
            </a:r>
            <a:r>
              <a:rPr lang="ru-RU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ru-RU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67,68 НП-038-16</a:t>
            </a:r>
            <a:r>
              <a:rPr lang="ru-RU" sz="1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);</a:t>
            </a:r>
          </a:p>
          <a:p>
            <a:pPr indent="357188" algn="just">
              <a:lnSpc>
                <a:spcPct val="115000"/>
              </a:lnSpc>
              <a:buFont typeface="Wingdings" panose="05000000000000000000" pitchFamily="2" charset="2"/>
              <a:buChar char="Ø"/>
            </a:pPr>
            <a:r>
              <a:rPr lang="ru-RU" sz="1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не обеспечено повышение квалификации должностного лица, ответственного за организацию учета и контроля РВ </a:t>
            </a:r>
            <a:r>
              <a:rPr lang="ru-RU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(п.84 НП-067-16</a:t>
            </a:r>
            <a:r>
              <a:rPr lang="ru-RU" sz="1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).</a:t>
            </a:r>
          </a:p>
          <a:p>
            <a:pPr indent="357188" algn="just">
              <a:lnSpc>
                <a:spcPct val="115000"/>
              </a:lnSpc>
              <a:buFont typeface="Wingdings" panose="05000000000000000000" pitchFamily="2" charset="2"/>
              <a:buChar char="Ø"/>
            </a:pPr>
            <a:r>
              <a:rPr lang="ru-RU" sz="14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не </a:t>
            </a:r>
            <a:r>
              <a:rPr lang="ru-RU" sz="1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проводится административный контроль состояния учета и контроля радиоактивных веществ и радиоактивных отходов в соответствии с установленным в организации порядком (</a:t>
            </a:r>
            <a:r>
              <a:rPr lang="ru-RU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п.71 НП-067-16 </a:t>
            </a:r>
            <a:r>
              <a:rPr lang="ru-RU" sz="1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).</a:t>
            </a:r>
          </a:p>
          <a:p>
            <a:pPr indent="357188" algn="just">
              <a:lnSpc>
                <a:spcPct val="115000"/>
              </a:lnSpc>
              <a:buFont typeface="Wingdings" panose="05000000000000000000" pitchFamily="2" charset="2"/>
              <a:buChar char="Ø"/>
            </a:pPr>
            <a:r>
              <a:rPr lang="ru-RU" sz="14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инструкция </a:t>
            </a:r>
            <a:r>
              <a:rPr lang="ru-RU" sz="1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 учёту и контролю РВ и РАО не соответствует требованиям НП-067-16 (</a:t>
            </a:r>
            <a:r>
              <a:rPr lang="ru-RU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п. 15 НП-067-16</a:t>
            </a:r>
            <a:r>
              <a:rPr lang="ru-RU" sz="14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);</a:t>
            </a:r>
          </a:p>
          <a:p>
            <a:pPr indent="357188" algn="just">
              <a:lnSpc>
                <a:spcPct val="115000"/>
              </a:lnSpc>
              <a:buFont typeface="Wingdings" panose="05000000000000000000" pitchFamily="2" charset="2"/>
              <a:buChar char="Ø"/>
            </a:pPr>
            <a:r>
              <a:rPr lang="ru-RU" sz="14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не </a:t>
            </a:r>
            <a:r>
              <a:rPr lang="ru-RU" sz="1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обеспечено выполнение программ обеспечения качества, в части проведения проверок (аудитов) их выполнения (</a:t>
            </a:r>
            <a:r>
              <a:rPr lang="ru-RU" sz="14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п.5 НП-090-11</a:t>
            </a:r>
            <a:r>
              <a:rPr lang="ru-RU" sz="14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);</a:t>
            </a:r>
            <a:endParaRPr lang="ru-RU" sz="14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indent="357188" algn="just">
              <a:lnSpc>
                <a:spcPct val="115000"/>
              </a:lnSpc>
              <a:buFont typeface="Wingdings" panose="05000000000000000000" pitchFamily="2" charset="2"/>
              <a:buChar char="Ø"/>
            </a:pPr>
            <a:r>
              <a:rPr lang="ru-RU" sz="14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не </a:t>
            </a:r>
            <a:r>
              <a:rPr lang="ru-RU" sz="1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обеспечено получение работниками (персоналом) разрешений Ростехнадзора на право ведения работ в области использования атомной энергии (</a:t>
            </a:r>
            <a:r>
              <a:rPr lang="ru-RU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ст. 27</a:t>
            </a:r>
            <a:r>
              <a:rPr lang="ru-RU" sz="14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Федерального </a:t>
            </a:r>
            <a:r>
              <a:rPr lang="ru-RU" sz="1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закона от 21 ноября 1995 г. № </a:t>
            </a:r>
            <a:r>
              <a:rPr lang="ru-RU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170-ФЗ</a:t>
            </a:r>
            <a:r>
              <a:rPr lang="ru-RU" sz="1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"Об использовании атомной энергии</a:t>
            </a:r>
            <a:r>
              <a:rPr lang="ru-RU" sz="14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").</a:t>
            </a:r>
            <a:endParaRPr lang="ru-RU" sz="14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791599" y="1412776"/>
            <a:ext cx="7238077" cy="156966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chemeClr val="tx1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Всего за отчетный период по результатам надзора за радиационной безопасностью выявлено </a:t>
            </a:r>
            <a:r>
              <a:rPr lang="ru-RU" sz="1600" b="1" dirty="0" smtClean="0">
                <a:solidFill>
                  <a:srgbClr val="C00000"/>
                </a:solidFill>
              </a:rPr>
              <a:t>63 правонарушений </a:t>
            </a:r>
            <a:r>
              <a:rPr lang="ru-RU" sz="1600" dirty="0" smtClean="0"/>
              <a:t>из них выявлено:</a:t>
            </a:r>
          </a:p>
          <a:p>
            <a:r>
              <a:rPr lang="ru-RU" sz="1600" dirty="0" smtClean="0"/>
              <a:t>-    в ходе плановых проверок - </a:t>
            </a:r>
            <a:r>
              <a:rPr lang="ru-RU" sz="1600" b="1" dirty="0" smtClean="0">
                <a:solidFill>
                  <a:srgbClr val="C00000"/>
                </a:solidFill>
              </a:rPr>
              <a:t>54</a:t>
            </a:r>
            <a:r>
              <a:rPr lang="ru-RU" sz="1600" b="1" dirty="0" smtClean="0"/>
              <a:t> </a:t>
            </a:r>
            <a:r>
              <a:rPr lang="ru-RU" sz="1600" dirty="0" smtClean="0"/>
              <a:t>нарушений обязательных</a:t>
            </a:r>
            <a:r>
              <a:rPr lang="ru-RU" sz="1600" b="1" dirty="0" smtClean="0"/>
              <a:t> </a:t>
            </a:r>
            <a:r>
              <a:rPr lang="ru-RU" sz="1600" dirty="0" smtClean="0"/>
              <a:t>требований РБ;</a:t>
            </a:r>
          </a:p>
          <a:p>
            <a:r>
              <a:rPr lang="ru-RU" sz="1600" dirty="0" smtClean="0"/>
              <a:t>-    в ходе внеплановых проверок - </a:t>
            </a:r>
            <a:r>
              <a:rPr lang="ru-RU" sz="1600" b="1" dirty="0" smtClean="0">
                <a:solidFill>
                  <a:srgbClr val="C00000"/>
                </a:solidFill>
              </a:rPr>
              <a:t>05</a:t>
            </a:r>
            <a:r>
              <a:rPr lang="ru-RU" sz="1600" b="1" dirty="0" smtClean="0"/>
              <a:t> </a:t>
            </a:r>
            <a:r>
              <a:rPr lang="ru-RU" sz="1600" dirty="0" smtClean="0"/>
              <a:t>нарушений;</a:t>
            </a:r>
          </a:p>
          <a:p>
            <a:pPr marL="285750" indent="-285750">
              <a:buFontTx/>
              <a:buChar char="-"/>
            </a:pPr>
            <a:r>
              <a:rPr lang="ru-RU" sz="1600" dirty="0" smtClean="0"/>
              <a:t>в режиме постоянного государственного надзора – </a:t>
            </a:r>
            <a:r>
              <a:rPr lang="ru-RU" sz="1600" b="1" dirty="0">
                <a:solidFill>
                  <a:srgbClr val="C00000"/>
                </a:solidFill>
              </a:rPr>
              <a:t>01</a:t>
            </a:r>
          </a:p>
          <a:p>
            <a:pPr marL="285750" indent="-285750">
              <a:buFontTx/>
              <a:buChar char="-"/>
            </a:pPr>
            <a:r>
              <a:rPr lang="ru-RU" sz="1600" dirty="0">
                <a:solidFill>
                  <a:schemeClr val="tx1"/>
                </a:solidFill>
              </a:rPr>
              <a:t>вне </a:t>
            </a:r>
            <a:r>
              <a:rPr lang="ru-RU" sz="1600" dirty="0" smtClean="0">
                <a:solidFill>
                  <a:schemeClr val="tx1"/>
                </a:solidFill>
              </a:rPr>
              <a:t>проверок </a:t>
            </a:r>
            <a:r>
              <a:rPr lang="ru-RU" sz="1600" b="1" dirty="0" smtClean="0">
                <a:solidFill>
                  <a:srgbClr val="C00000"/>
                </a:solidFill>
              </a:rPr>
              <a:t>- 03</a:t>
            </a:r>
            <a:endParaRPr lang="ru-RU" sz="1600" b="1" dirty="0">
              <a:solidFill>
                <a:srgbClr val="C00000"/>
              </a:solidFill>
            </a:endParaRPr>
          </a:p>
        </p:txBody>
      </p:sp>
      <p:pic>
        <p:nvPicPr>
          <p:cNvPr id="8" name="Рисунок 10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348" y="1450481"/>
            <a:ext cx="1392904" cy="1288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1141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2559067"/>
            <a:ext cx="2088232" cy="146074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3" name="Прямоугольник 2"/>
          <p:cNvSpPr/>
          <p:nvPr/>
        </p:nvSpPr>
        <p:spPr>
          <a:xfrm>
            <a:off x="195407" y="1413181"/>
            <a:ext cx="8766524" cy="58477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dirty="0"/>
              <a:t>Вопросы физической защиты проверены в </a:t>
            </a:r>
            <a:r>
              <a:rPr lang="ru-RU" sz="1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47</a:t>
            </a:r>
            <a:r>
              <a:rPr lang="ru-RU" sz="1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поднадзорных организациях </a:t>
            </a:r>
          </a:p>
          <a:p>
            <a:pPr algn="ctr"/>
            <a:r>
              <a:rPr lang="ru-RU" sz="1600" dirty="0"/>
              <a:t>при проведении </a:t>
            </a:r>
            <a:r>
              <a:rPr lang="ru-RU" sz="1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50 </a:t>
            </a:r>
            <a:r>
              <a:rPr lang="ru-RU" sz="1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плановых, внеплановых инспекций </a:t>
            </a:r>
            <a:endParaRPr lang="ru-RU" sz="1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 Cyr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314923" y="2215817"/>
            <a:ext cx="6671514" cy="203132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450215" algn="just"/>
            <a:r>
              <a:rPr lang="ru-RU" dirty="0">
                <a:ea typeface="Times New Roman" panose="02020603050405020304" pitchFamily="18" charset="0"/>
                <a:cs typeface="Arial Cyr" panose="020B0604020202020204" pitchFamily="34" charset="0"/>
              </a:rPr>
              <a:t>В ходе проверок выявлено </a:t>
            </a:r>
            <a:r>
              <a:rPr lang="ru-RU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Arial Cyr" panose="020B0604020202020204" pitchFamily="34" charset="0"/>
              </a:rPr>
              <a:t>07 правонарушений</a:t>
            </a:r>
            <a:r>
              <a:rPr lang="ru-RU" dirty="0">
                <a:ea typeface="Times New Roman" panose="02020603050405020304" pitchFamily="18" charset="0"/>
                <a:cs typeface="Arial Cyr" panose="020B0604020202020204" pitchFamily="34" charset="0"/>
              </a:rPr>
              <a:t>, связанных с обеспечением ФЗ РИ, ПХ, РВ, - при проведении плановых проверок.</a:t>
            </a:r>
          </a:p>
          <a:p>
            <a:pPr indent="457200"/>
            <a:r>
              <a:rPr lang="ru-RU" b="1" dirty="0">
                <a:ea typeface="Times New Roman" panose="02020603050405020304" pitchFamily="18" charset="0"/>
                <a:cs typeface="Arial Cyr" panose="020B0604020202020204" pitchFamily="34" charset="0"/>
              </a:rPr>
              <a:t>По результатам проведенных инспекций</a:t>
            </a:r>
          </a:p>
          <a:p>
            <a:pPr indent="457200"/>
            <a:r>
              <a:rPr lang="ru-RU" b="1" dirty="0" smtClean="0">
                <a:ea typeface="Times New Roman" panose="02020603050405020304" pitchFamily="18" charset="0"/>
                <a:cs typeface="Arial Cyr" panose="020B0604020202020204" pitchFamily="34" charset="0"/>
              </a:rPr>
              <a:t>выданы </a:t>
            </a: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Arial Cyr" panose="020B0604020202020204" pitchFamily="34" charset="0"/>
              </a:rPr>
              <a:t>05 Предписаний: 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Times New Roman" panose="02020603050405020304" pitchFamily="18" charset="0"/>
              <a:cs typeface="Arial Cyr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Arial Cyr" panose="020B0604020202020204" pitchFamily="34" charset="0"/>
              </a:rPr>
              <a:t>06 </a:t>
            </a:r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Arial Cyr" panose="020B0604020202020204" pitchFamily="34" charset="0"/>
              </a:rPr>
              <a:t>нарушениям норм и </a:t>
            </a:r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Arial Cyr" panose="020B0604020202020204" pitchFamily="34" charset="0"/>
              </a:rPr>
              <a:t>правил;</a:t>
            </a:r>
          </a:p>
          <a:p>
            <a:pPr marL="285750" indent="-285750">
              <a:buFontTx/>
              <a:buChar char="-"/>
            </a:pP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Arial Cyr" panose="020B0604020202020204" pitchFamily="34" charset="0"/>
              </a:rPr>
              <a:t>01</a:t>
            </a:r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Arial Cyr" panose="020B0604020202020204" pitchFamily="34" charset="0"/>
              </a:rPr>
              <a:t> нарушение УДЛ</a:t>
            </a:r>
            <a:r>
              <a:rPr lang="ru-RU" b="1" dirty="0" smtClean="0">
                <a:solidFill>
                  <a:schemeClr val="tx1"/>
                </a:solidFill>
                <a:ea typeface="Times New Roman" panose="02020603050405020304" pitchFamily="18" charset="0"/>
                <a:cs typeface="Arial Cyr" panose="020B0604020202020204" pitchFamily="34" charset="0"/>
              </a:rPr>
              <a:t>.</a:t>
            </a:r>
            <a:endParaRPr lang="ru-RU" b="1" dirty="0">
              <a:solidFill>
                <a:schemeClr val="tx1"/>
              </a:solidFill>
              <a:ea typeface="Times New Roman" panose="02020603050405020304" pitchFamily="18" charset="0"/>
              <a:cs typeface="Arial Cyr" panose="020B0604020202020204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796153" y="680820"/>
            <a:ext cx="510475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C00000"/>
                </a:solidFill>
                <a:latin typeface="Arial Cyr" panose="020B0604020202020204" pitchFamily="34" charset="0"/>
                <a:ea typeface="Times New Roman" panose="02020603050405020304" pitchFamily="18" charset="0"/>
                <a:cs typeface="Arial Cyr" panose="020B0604020202020204" pitchFamily="34" charset="0"/>
              </a:rPr>
              <a:t>Проверено 63  поднадзорных организации </a:t>
            </a:r>
            <a:endParaRPr lang="ru-RU" sz="1600" b="1" dirty="0">
              <a:solidFill>
                <a:srgbClr val="C00000"/>
              </a:solidFill>
              <a:latin typeface="Arial Cyr" panose="020B0604020202020204" pitchFamily="34" charset="0"/>
              <a:cs typeface="Arial Cyr" panose="020B0604020202020204" pitchFamily="34" charset="0"/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2000" b="1" dirty="0">
                <a:solidFill>
                  <a:schemeClr val="tx2">
                    <a:lumMod val="50000"/>
                  </a:schemeClr>
                </a:solidFill>
              </a:rPr>
              <a:t>НАДЗОР ЗА ФИЗИЧЕСКОЙ ЗАЩИТОЙ РВ, РИ и ПХ</a:t>
            </a:r>
            <a:endParaRPr lang="ru-RU" sz="20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ru-RU" smtClean="0"/>
              <a:pPr/>
              <a:t>17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4668514" y="4908481"/>
            <a:ext cx="431792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ea typeface="Times New Roman" panose="02020603050405020304" pitchFamily="18" charset="0"/>
              </a:rPr>
              <a:t>В отчетном периоде в работе РОО происшествий не было. </a:t>
            </a:r>
            <a:endParaRPr lang="ru-RU" b="1" dirty="0" smtClean="0">
              <a:ea typeface="Times New Roman" panose="02020603050405020304" pitchFamily="18" charset="0"/>
            </a:endParaRPr>
          </a:p>
          <a:p>
            <a:pPr algn="ctr"/>
            <a:r>
              <a:rPr lang="ru-RU" dirty="0" smtClean="0">
                <a:ea typeface="Times New Roman" panose="02020603050405020304" pitchFamily="18" charset="0"/>
              </a:rPr>
              <a:t>Состояние </a:t>
            </a:r>
            <a:r>
              <a:rPr lang="ru-RU" dirty="0">
                <a:ea typeface="Times New Roman" panose="02020603050405020304" pitchFamily="18" charset="0"/>
              </a:rPr>
              <a:t>физической защиты РИ, ПХ и РВ организаций позволяет обеспечивать их безопасность на уровне требований </a:t>
            </a:r>
            <a:r>
              <a:rPr lang="ru-RU" dirty="0" smtClean="0">
                <a:ea typeface="Times New Roman" panose="02020603050405020304" pitchFamily="18" charset="0"/>
              </a:rPr>
              <a:t>НП-034-23</a:t>
            </a:r>
            <a:endParaRPr lang="ru-RU" dirty="0"/>
          </a:p>
        </p:txBody>
      </p:sp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2312263468"/>
              </p:ext>
            </p:extLst>
          </p:nvPr>
        </p:nvGraphicFramePr>
        <p:xfrm>
          <a:off x="107504" y="4546640"/>
          <a:ext cx="4717644" cy="23577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066448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236776" y="5167019"/>
            <a:ext cx="8599977" cy="156966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444500" algn="just">
              <a:spcBef>
                <a:spcPct val="0"/>
              </a:spcBef>
            </a:pPr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целью проверки состояния учёта и контроля РВ и РАО за отчетный период проведены </a:t>
            </a:r>
            <a:r>
              <a:rPr lang="ru-RU" sz="1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07 проверок в рамках осуществления режима постоянного государственного надзора </a:t>
            </a:r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объектах использования атомной энергии, при осуществлении деятельности в ОИАЭ:</a:t>
            </a:r>
          </a:p>
          <a:p>
            <a:pPr marL="342900" indent="-342900" algn="just">
              <a:spcBef>
                <a:spcPct val="0"/>
              </a:spcBef>
              <a:buAutoNum type="arabicPeriod"/>
            </a:pPr>
            <a:r>
              <a:rPr lang="ru-RU" sz="1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Ленинградское </a:t>
            </a:r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отделение филиала СЗТО ФГУП «Радон», ГК «Росатом», </a:t>
            </a:r>
            <a:endParaRPr lang="ru-RU" sz="16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spcBef>
                <a:spcPct val="0"/>
              </a:spcBef>
            </a:pPr>
            <a:endParaRPr lang="ru-RU" sz="1600" dirty="0" smtClean="0">
              <a:solidFill>
                <a:srgbClr val="C00000"/>
              </a:solidFill>
            </a:endParaRPr>
          </a:p>
          <a:p>
            <a:pPr algn="ctr">
              <a:spcBef>
                <a:spcPct val="0"/>
              </a:spcBef>
            </a:pPr>
            <a:r>
              <a:rPr lang="ru-RU" sz="1600" dirty="0" smtClean="0">
                <a:solidFill>
                  <a:srgbClr val="C00000"/>
                </a:solidFill>
              </a:rPr>
              <a:t>Н</a:t>
            </a:r>
            <a:r>
              <a:rPr lang="ru-RU" altLang="ru-RU" sz="1600" dirty="0" smtClean="0">
                <a:solidFill>
                  <a:srgbClr val="C00000"/>
                </a:solidFill>
              </a:rPr>
              <a:t>арушений </a:t>
            </a:r>
            <a:r>
              <a:rPr lang="ru-RU" altLang="ru-RU" sz="1600" dirty="0">
                <a:solidFill>
                  <a:srgbClr val="C00000"/>
                </a:solidFill>
              </a:rPr>
              <a:t>требований НП-067-16 </a:t>
            </a:r>
            <a:r>
              <a:rPr lang="ru-RU" altLang="ru-RU" sz="1600" b="1" dirty="0">
                <a:solidFill>
                  <a:srgbClr val="C00000"/>
                </a:solidFill>
              </a:rPr>
              <a:t>не выявлено</a:t>
            </a:r>
            <a:r>
              <a:rPr lang="ru-RU" altLang="ru-RU" sz="1600" dirty="0" smtClean="0">
                <a:solidFill>
                  <a:srgbClr val="C00000"/>
                </a:solidFill>
              </a:rPr>
              <a:t>.</a:t>
            </a:r>
            <a:endParaRPr lang="ru-RU" altLang="ru-RU" sz="1600" b="1" dirty="0">
              <a:solidFill>
                <a:srgbClr val="C00000"/>
              </a:solidFill>
            </a:endParaRPr>
          </a:p>
        </p:txBody>
      </p:sp>
      <p:pic>
        <p:nvPicPr>
          <p:cNvPr id="3074" name="Picture 2" descr="4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5026" y="1163176"/>
            <a:ext cx="1371710" cy="1761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ru-RU" sz="2000" b="1" dirty="0">
                <a:solidFill>
                  <a:schemeClr val="tx2">
                    <a:lumMod val="50000"/>
                  </a:schemeClr>
                </a:solidFill>
              </a:rPr>
              <a:t>НАДЗОР ЗА УЧЕТОМ И КОНТРОЛЕМ РВ И РАО</a:t>
            </a:r>
            <a:endParaRPr lang="en-US" sz="2000" b="1" kern="0" dirty="0"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ru-RU" smtClean="0"/>
              <a:pPr/>
              <a:t>18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60832" y="1432484"/>
            <a:ext cx="725958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ea typeface="Times New Roman" panose="02020603050405020304" pitchFamily="18" charset="0"/>
                <a:cs typeface="Arial" panose="020B0604020202020204" pitchFamily="34" charset="0"/>
              </a:rPr>
              <a:t>Всего за  отчетный период </a:t>
            </a:r>
            <a:r>
              <a:rPr lang="ru-RU" sz="1600" dirty="0">
                <a:ea typeface="Times New Roman" panose="02020603050405020304" pitchFamily="18" charset="0"/>
                <a:cs typeface="Arial Cyr" panose="020B0604020202020204" pitchFamily="34" charset="0"/>
              </a:rPr>
              <a:t>проверено </a:t>
            </a:r>
          </a:p>
          <a:p>
            <a:pPr algn="ctr"/>
            <a:r>
              <a:rPr lang="ru-RU" sz="1600" b="1" dirty="0" smtClean="0">
                <a:ea typeface="Times New Roman" panose="02020603050405020304" pitchFamily="18" charset="0"/>
                <a:cs typeface="Arial Cyr" panose="020B0604020202020204" pitchFamily="34" charset="0"/>
              </a:rPr>
              <a:t>53  </a:t>
            </a:r>
            <a:r>
              <a:rPr lang="ru-RU" sz="1600" b="1" dirty="0">
                <a:ea typeface="Times New Roman" panose="02020603050405020304" pitchFamily="18" charset="0"/>
                <a:cs typeface="Arial Cyr" panose="020B0604020202020204" pitchFamily="34" charset="0"/>
              </a:rPr>
              <a:t>поднадзорных организации</a:t>
            </a:r>
          </a:p>
          <a:p>
            <a:pPr indent="450215" algn="ctr"/>
            <a:r>
              <a:rPr lang="ru-RU" sz="1600" b="1" dirty="0">
                <a:solidFill>
                  <a:srgbClr val="C00000"/>
                </a:solidFill>
                <a:ea typeface="Times New Roman" panose="02020603050405020304" pitchFamily="18" charset="0"/>
                <a:cs typeface="Arial Cyr" panose="020B0604020202020204" pitchFamily="34" charset="0"/>
              </a:rPr>
              <a:t> </a:t>
            </a:r>
            <a:r>
              <a:rPr lang="ru-RU" sz="1600" dirty="0">
                <a:solidFill>
                  <a:srgbClr val="C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Выявлено </a:t>
            </a:r>
            <a:r>
              <a:rPr lang="ru-RU" sz="1600" b="1" dirty="0" smtClean="0">
                <a:solidFill>
                  <a:srgbClr val="C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19 </a:t>
            </a:r>
            <a:r>
              <a:rPr lang="ru-RU" sz="1600" dirty="0">
                <a:solidFill>
                  <a:srgbClr val="C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правонарушения обязательных</a:t>
            </a:r>
            <a:r>
              <a:rPr lang="ru-RU" sz="1600" b="1" dirty="0">
                <a:solidFill>
                  <a:srgbClr val="C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600" dirty="0">
                <a:solidFill>
                  <a:srgbClr val="C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требований по УиК РВ и РАО</a:t>
            </a:r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2209420975"/>
              </p:ext>
            </p:extLst>
          </p:nvPr>
        </p:nvGraphicFramePr>
        <p:xfrm>
          <a:off x="145496" y="2336383"/>
          <a:ext cx="5208240" cy="27577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4988831" y="2924945"/>
            <a:ext cx="3990593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tabLst>
                <a:tab pos="685800" algn="l"/>
              </a:tabLst>
            </a:pPr>
            <a:r>
              <a:rPr lang="ru-RU" sz="1600" b="1" i="1" dirty="0">
                <a:ea typeface="Times New Roman" panose="02020603050405020304" pitchFamily="18" charset="0"/>
              </a:rPr>
              <a:t>Информация о мерах административного воздействия</a:t>
            </a:r>
            <a:endParaRPr lang="ru-RU" sz="1600" dirty="0">
              <a:ea typeface="Times New Roman" panose="02020603050405020304" pitchFamily="18" charset="0"/>
            </a:endParaRPr>
          </a:p>
          <a:p>
            <a:pPr algn="just"/>
            <a:r>
              <a:rPr lang="ru-RU" sz="1600" dirty="0">
                <a:ea typeface="Times New Roman" panose="02020603050405020304" pitchFamily="18" charset="0"/>
              </a:rPr>
              <a:t>Пунктов предписаний, не выполненных в установленные сроки, 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</a:rPr>
              <a:t>нет.</a:t>
            </a:r>
            <a:r>
              <a:rPr lang="ru-RU" sz="1600" dirty="0">
                <a:ea typeface="Times New Roman" panose="02020603050405020304" pitchFamily="18" charset="0"/>
              </a:rPr>
              <a:t> </a:t>
            </a:r>
          </a:p>
          <a:p>
            <a:pPr indent="450215" algn="just" fontAlgn="base" hangingPunct="0"/>
            <a:r>
              <a:rPr lang="ru-RU" sz="1600" dirty="0">
                <a:ea typeface="Times New Roman" panose="02020603050405020304" pitchFamily="18" charset="0"/>
              </a:rPr>
              <a:t>Возбуждено дел – 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</a:rPr>
              <a:t>0:</a:t>
            </a:r>
          </a:p>
          <a:p>
            <a:pPr indent="450215" algn="just">
              <a:tabLst>
                <a:tab pos="630555" algn="l"/>
              </a:tabLst>
            </a:pPr>
            <a:r>
              <a:rPr lang="ru-RU" sz="1600" dirty="0">
                <a:ea typeface="Times New Roman" panose="02020603050405020304" pitchFamily="18" charset="0"/>
              </a:rPr>
              <a:t>Рассмотрено дел – 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</a:rPr>
              <a:t>0:</a:t>
            </a:r>
            <a:r>
              <a:rPr lang="ru-RU" sz="1600" dirty="0">
                <a:ea typeface="Times New Roman" panose="02020603050405020304" pitchFamily="18" charset="0"/>
              </a:rPr>
              <a:t> </a:t>
            </a:r>
          </a:p>
          <a:p>
            <a:pPr indent="452438" algn="just">
              <a:tabLst>
                <a:tab pos="630555" algn="l"/>
              </a:tabLst>
            </a:pPr>
            <a:r>
              <a:rPr lang="ru-RU" sz="1600" dirty="0">
                <a:ea typeface="Times New Roman" panose="02020603050405020304" pitchFamily="18" charset="0"/>
              </a:rPr>
              <a:t>Наложено штрафов - 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</a:rPr>
              <a:t>0 руб.</a:t>
            </a:r>
          </a:p>
          <a:p>
            <a:pPr indent="452438" algn="just">
              <a:tabLst>
                <a:tab pos="630555" algn="l"/>
              </a:tabLst>
            </a:pPr>
            <a:r>
              <a:rPr lang="ru-RU" sz="1600" dirty="0" smtClean="0">
                <a:ea typeface="Times New Roman" panose="02020603050405020304" pitchFamily="18" charset="0"/>
              </a:rPr>
              <a:t>Взыскано – 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</a:rPr>
              <a:t>0  руб</a:t>
            </a:r>
            <a:r>
              <a:rPr lang="ru-RU" sz="1600" dirty="0">
                <a:ea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90237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1413110" y="952636"/>
            <a:ext cx="69127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ea typeface="Times New Roman" panose="02020603050405020304" pitchFamily="18" charset="0"/>
              </a:rPr>
              <a:t>За 9 месяцев </a:t>
            </a:r>
            <a:r>
              <a:rPr lang="ru-RU" b="1" dirty="0" smtClean="0">
                <a:ea typeface="Times New Roman" panose="02020603050405020304" pitchFamily="18" charset="0"/>
              </a:rPr>
              <a:t>2024 </a:t>
            </a:r>
            <a:r>
              <a:rPr lang="ru-RU" b="1" dirty="0">
                <a:ea typeface="Times New Roman" panose="02020603050405020304" pitchFamily="18" charset="0"/>
              </a:rPr>
              <a:t>года при проверках  </a:t>
            </a:r>
            <a:r>
              <a:rPr lang="ru-RU" b="1" dirty="0" smtClean="0">
                <a:ea typeface="Times New Roman" panose="02020603050405020304" pitchFamily="18" charset="0"/>
              </a:rPr>
              <a:t>вопросов РБ </a:t>
            </a:r>
          </a:p>
          <a:p>
            <a:pPr algn="ctr"/>
            <a:r>
              <a:rPr lang="ru-RU" b="1" dirty="0" smtClean="0">
                <a:ea typeface="Times New Roman" panose="02020603050405020304" pitchFamily="18" charset="0"/>
              </a:rPr>
              <a:t>- </a:t>
            </a: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</a:rPr>
              <a:t>применены 4 меры административного воздействия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ru-RU" smtClean="0"/>
              <a:pPr/>
              <a:t>19</a:t>
            </a:fld>
            <a:endParaRPr lang="ru-RU"/>
          </a:p>
        </p:txBody>
      </p:sp>
      <p:pic>
        <p:nvPicPr>
          <p:cNvPr id="18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9634" y="416007"/>
            <a:ext cx="1096862" cy="1152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286000" y="-14345096"/>
            <a:ext cx="4572000" cy="1132617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1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1)	</a:t>
            </a:r>
            <a:r>
              <a:rPr lang="ru-RU" sz="1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Нарушения выявлены в ходе плановой инспекции </a:t>
            </a:r>
            <a:r>
              <a:rPr lang="ru-RU" sz="1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АО «ЦС «Звездочка»</a:t>
            </a:r>
            <a:r>
              <a:rPr lang="ru-RU" sz="1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юридическое лицо по части 1 ст. 9.6 Кодекса Российской Федерации об административных правонарушениях (нарушения федеральных норм и правил в области использования атомной энергии):</a:t>
            </a:r>
          </a:p>
          <a:p>
            <a:pPr algn="just">
              <a:spcAft>
                <a:spcPts val="0"/>
              </a:spcAft>
            </a:pPr>
            <a:r>
              <a:rPr lang="ru-RU" sz="1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пункты 53, 83 «Основных правил учета и контроля радиоактивных веществ и радиоактивных отходов в организации» (НП-067-16), утвержденных приказом Ростехнадзора от 28.11.2016 № 503;</a:t>
            </a:r>
          </a:p>
          <a:p>
            <a:pPr algn="just">
              <a:spcAft>
                <a:spcPts val="0"/>
              </a:spcAft>
            </a:pPr>
            <a:r>
              <a:rPr lang="ru-RU" sz="1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пункты 15, 25 «Правил безопасности при перевозке радиоактивных материалов на объектах использования атомной энергии» (НП-025-22), утвержденных приказом Ростехнадзора от 25.04.2022 №145;</a:t>
            </a:r>
          </a:p>
          <a:p>
            <a:pPr algn="just">
              <a:spcAft>
                <a:spcPts val="0"/>
              </a:spcAft>
            </a:pPr>
            <a:r>
              <a:rPr lang="ru-RU" sz="1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пункт 5.3 «Требований к обоснованию возможности продления назначенного срока эксплуатации объектов использования атомной энергии» (НП-024-2000), утвержденных постановлением Госатомнадзора России от 28.12.2000 №16;</a:t>
            </a:r>
          </a:p>
          <a:p>
            <a:pPr algn="just">
              <a:spcAft>
                <a:spcPts val="0"/>
              </a:spcAft>
            </a:pPr>
            <a:r>
              <a:rPr lang="ru-RU" sz="1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пункт 3.1 Приложения №2, пункт 5 приложения №3 «Правил физической защиты радиоактивных веществ, радиационных источников и пунктов хранения» (НП-034-15), утвержденных приказом Ростехнадзора от 21.07.2015 № 280.</a:t>
            </a:r>
          </a:p>
          <a:p>
            <a:pPr algn="just">
              <a:spcAft>
                <a:spcPts val="0"/>
              </a:spcAft>
            </a:pPr>
            <a:r>
              <a:rPr lang="ru-RU" sz="1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Принятые меры - оформлен Протокол №17-16.81/460-792 от 06.03.2024 об административном правонарушении.</a:t>
            </a:r>
          </a:p>
          <a:p>
            <a:pPr algn="just">
              <a:spcAft>
                <a:spcPts val="0"/>
              </a:spcAft>
            </a:pPr>
            <a:r>
              <a:rPr lang="ru-RU" sz="1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Протокол об административном правонарушении №17-16.81/460-792 от 06.03.2024 направлен на рассмотрение заместителю руководителя Северо-Европейского МТУ по надзору за ЯРБ Ростехнадзора Джавадову В.А. №17-21/СЛ-460-103 от 06.03.2024.</a:t>
            </a:r>
          </a:p>
          <a:p>
            <a:pPr algn="just">
              <a:spcAft>
                <a:spcPts val="0"/>
              </a:spcAft>
            </a:pPr>
            <a:r>
              <a:rPr lang="ru-RU" sz="1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Заместителем руководителя Северо-Европейского МТУ по надзору за ЯРБ Ростехнадзора вынесено Определение №17-16.81/460-827 от 07.03.2024 о назначении времени и места рассмотрения дела об административном правонарушении, согласно которого назначено рассмотрение дела об АП на 26.03.2024.</a:t>
            </a:r>
          </a:p>
          <a:p>
            <a:pPr algn="just">
              <a:spcAft>
                <a:spcPts val="0"/>
              </a:spcAft>
            </a:pPr>
            <a:r>
              <a:rPr lang="ru-RU" sz="1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2) ООО «</a:t>
            </a:r>
            <a:r>
              <a:rPr lang="ru-RU" sz="1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Башнефть</a:t>
            </a:r>
            <a:r>
              <a:rPr lang="ru-RU" sz="1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-Полюс»</a:t>
            </a:r>
            <a:r>
              <a:rPr lang="ru-RU" sz="1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должностное лицо по части 1 ст.9.6 Кодекса Российской Федерации об административных правонарушениях.</a:t>
            </a:r>
          </a:p>
          <a:p>
            <a:pPr algn="just">
              <a:spcAft>
                <a:spcPts val="0"/>
              </a:spcAft>
            </a:pPr>
            <a:r>
              <a:rPr lang="ru-RU" sz="1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Принятые меры – В соответствии со статьей 28.6 КоАП назначено административное наказание </a:t>
            </a:r>
            <a:r>
              <a:rPr lang="ru-RU" sz="1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без составления протокола</a:t>
            </a:r>
            <a:r>
              <a:rPr lang="ru-RU" sz="1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Вынесено Постановление об административном правонарушении от 14.06.2024 №17-16.82/460-2014 в отношении должностного лица – ведущего специалиста отдела промышленной безопасности ООО «</a:t>
            </a:r>
            <a:r>
              <a:rPr lang="ru-RU" sz="1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Башнефть</a:t>
            </a:r>
            <a:r>
              <a:rPr lang="ru-RU" sz="1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-Полюс»</a:t>
            </a:r>
            <a:r>
              <a:rPr lang="ru-RU" sz="1000" b="1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ru-RU" sz="1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Айдаскина</a:t>
            </a:r>
            <a:r>
              <a:rPr lang="ru-RU" sz="1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Е.Н.</a:t>
            </a:r>
          </a:p>
          <a:p>
            <a:pPr indent="450215" algn="just">
              <a:spcAft>
                <a:spcPts val="0"/>
              </a:spcAft>
            </a:pPr>
            <a:r>
              <a:rPr lang="ru-RU" sz="1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3) ООО «</a:t>
            </a:r>
            <a:r>
              <a:rPr lang="ru-RU" sz="1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РЭСцентр</a:t>
            </a:r>
            <a:r>
              <a:rPr lang="ru-RU" sz="1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»</a:t>
            </a:r>
            <a:r>
              <a:rPr lang="ru-RU" sz="1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на основании поручения Ростехнадзора № 00-03-12-31 от 06.03.2024 в соответствии с распоряжением Руководителя Северо-Европейского МТУ по надзору за ЯРБ Ростехнадзора от 14 марта 2024 г. № РП-460-58-о в период с 02.04.2024 по 15.04.2024 была проведена внеплановая документарной проверка, с целью проверки информации о возможных нарушениях условий действия лицензии от 02.02.2023 № ГН-13-205-4376.</a:t>
            </a:r>
          </a:p>
          <a:p>
            <a:pPr indent="450215" algn="just">
              <a:spcAft>
                <a:spcPts val="0"/>
              </a:spcAft>
            </a:pPr>
            <a:r>
              <a:rPr lang="ru-RU" sz="1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 результате этой проверки установлено, что ООО «</a:t>
            </a:r>
            <a:r>
              <a:rPr lang="ru-RU" sz="1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РЭСцентр</a:t>
            </a:r>
            <a:r>
              <a:rPr lang="ru-RU" sz="1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» допущено нарушение условий действий лицензии № ГН-13-205-4376 от 02.02.2023 п. 1.2.3, п. 3.1, в чем усматриваются признаки состава административного правонарушения, предусмотренного ч. 3 ст. 14.1 Кодекса Российской Федерации об административных правонарушениях (осуществление предпринимательской деятельности с нарушением требований и условий, предусмотренных специальным разрешением (лицензией).</a:t>
            </a:r>
          </a:p>
          <a:p>
            <a:pPr indent="450215" algn="just">
              <a:spcAft>
                <a:spcPts val="0"/>
              </a:spcAft>
            </a:pPr>
            <a:r>
              <a:rPr lang="ru-RU" sz="1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Принятые меры-оформлен </a:t>
            </a:r>
            <a:r>
              <a:rPr lang="ru-RU" sz="1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ПРОТОКОЛ</a:t>
            </a:r>
            <a:r>
              <a:rPr lang="ru-RU" sz="1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№ 03-09/460-1435 от 18 апреля об административном правонарушении ст.14.3.КОАП РФ. Составлено </a:t>
            </a:r>
            <a:r>
              <a:rPr lang="ru-RU" sz="1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ЗАЯВЛЕНИЕ</a:t>
            </a:r>
            <a:r>
              <a:rPr lang="ru-RU" sz="1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о привлечении к административной ответственности ООО «</a:t>
            </a:r>
            <a:r>
              <a:rPr lang="ru-RU" sz="1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РЭСцентр</a:t>
            </a:r>
            <a:r>
              <a:rPr lang="ru-RU" sz="1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» № 460-1807 от 27.05.2024 по ч. 3 ст. 14.1 Кодекса Российской Федерации об административных правонарушениях.</a:t>
            </a:r>
          </a:p>
          <a:p>
            <a:pPr indent="269875" algn="just">
              <a:spcAft>
                <a:spcPts val="0"/>
              </a:spcAft>
            </a:pPr>
            <a:r>
              <a:rPr lang="ru-RU" sz="1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Данное заявление и все материалы дела направлены в Арбитражный суд города Санкт-Петербурга и Ленинградской области (далее - арбитражный суд).</a:t>
            </a:r>
          </a:p>
          <a:p>
            <a:pPr indent="269875" algn="just">
              <a:spcAft>
                <a:spcPts val="0"/>
              </a:spcAft>
            </a:pPr>
            <a:r>
              <a:rPr lang="ru-RU" sz="1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Который ОПРЕДЕЛИЛ:</a:t>
            </a:r>
          </a:p>
          <a:p>
            <a:pPr indent="269875" algn="just">
              <a:spcAft>
                <a:spcPts val="0"/>
              </a:spcAft>
            </a:pPr>
            <a:r>
              <a:rPr lang="ru-RU" sz="1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1.	Принять заявление от 27.05.2024 № 460-1807.</a:t>
            </a:r>
          </a:p>
          <a:p>
            <a:pPr indent="269875" algn="just">
              <a:spcAft>
                <a:spcPts val="0"/>
              </a:spcAft>
            </a:pPr>
            <a:r>
              <a:rPr lang="ru-RU" sz="1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2.	Возбудить производство по делу № А56-48298/2024 от 13.06.2024.</a:t>
            </a:r>
          </a:p>
          <a:p>
            <a:pPr indent="269875" algn="just">
              <a:spcAft>
                <a:spcPts val="0"/>
              </a:spcAft>
            </a:pPr>
            <a:r>
              <a:rPr lang="ru-RU" sz="1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3.	Назначить судебное заседание арбитражного суда первой инстанции на 09 июля 2024 года в 09 час. 30 мин. в помещении суда по адресу: Санкт-Петербург, ул. Смольного, д.6, зал № 6008.</a:t>
            </a:r>
          </a:p>
          <a:p>
            <a:pPr indent="269875" algn="just">
              <a:spcAft>
                <a:spcPts val="0"/>
              </a:spcAft>
            </a:pPr>
            <a:r>
              <a:rPr lang="ru-RU" sz="1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4)</a:t>
            </a:r>
            <a:r>
              <a:rPr lang="ru-RU" sz="1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	АО «Ковдорский ГОК», юридическое лицо по части 17 ст. 19.5 Кодекса Российской Федерации об административных правонарушениях (невыполнение в установленный срок пункта 4 предписания от 13.10.2022 №18-26/460-3648).</a:t>
            </a:r>
          </a:p>
          <a:p>
            <a:pPr indent="269875" algn="just">
              <a:spcAft>
                <a:spcPts val="0"/>
              </a:spcAft>
            </a:pPr>
            <a:r>
              <a:rPr lang="ru-RU" sz="1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Принятые меры - оформлен Протокол №17-16.83/460-2497 от 17.07.2024 об административном правонарушении. Протокол об административном правонарушении №17-16.83/460-2497 от 17.07.2024 направлен на рассмотрение старшему государственному инспектору Межрегионального отдела инспекций радиационно опасных объектов по Архангельской области, Мурманской области, Ненецкому АО, Республике Коми Приходько Д.Ф., служебная записка исх.№СЛ-460-320 от 17.07.2024.</a:t>
            </a:r>
            <a:endParaRPr lang="ru-RU" sz="1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45166" y="1556792"/>
            <a:ext cx="879133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  <a:buAutoNum type="arabicParenR"/>
            </a:pPr>
            <a:r>
              <a:rPr lang="ru-RU" sz="1600" b="1" dirty="0" smtClean="0">
                <a:ea typeface="Times New Roman" panose="02020603050405020304" pitchFamily="18" charset="0"/>
              </a:rPr>
              <a:t> АО </a:t>
            </a:r>
            <a:r>
              <a:rPr lang="ru-RU" sz="1600" b="1" dirty="0">
                <a:ea typeface="Times New Roman" panose="02020603050405020304" pitchFamily="18" charset="0"/>
              </a:rPr>
              <a:t>«ЦС «Звездочка»</a:t>
            </a:r>
            <a:r>
              <a:rPr lang="ru-RU" sz="1600" dirty="0">
                <a:ea typeface="Times New Roman" panose="02020603050405020304" pitchFamily="18" charset="0"/>
              </a:rPr>
              <a:t>, </a:t>
            </a:r>
            <a:r>
              <a:rPr lang="ru-RU" sz="1600" i="1" dirty="0">
                <a:ea typeface="Times New Roman" panose="02020603050405020304" pitchFamily="18" charset="0"/>
              </a:rPr>
              <a:t>юридическое лицо </a:t>
            </a:r>
            <a:r>
              <a:rPr lang="ru-RU" sz="1600" dirty="0">
                <a:ea typeface="Times New Roman" panose="02020603050405020304" pitchFamily="18" charset="0"/>
              </a:rPr>
              <a:t>по части 1 ст. 9.6 Кодекса Российской Федерации об административных правонарушениях (нарушения федеральных норм и правил в области использования атомной энергии</a:t>
            </a:r>
            <a:r>
              <a:rPr lang="ru-RU" sz="1600" dirty="0" smtClean="0">
                <a:ea typeface="Times New Roman" panose="02020603050405020304" pitchFamily="18" charset="0"/>
              </a:rPr>
              <a:t>):</a:t>
            </a:r>
          </a:p>
          <a:p>
            <a:pPr indent="269875" algn="just">
              <a:spcAft>
                <a:spcPts val="0"/>
              </a:spcAft>
            </a:pPr>
            <a:r>
              <a:rPr lang="ru-RU" sz="1600" dirty="0" smtClean="0">
                <a:ea typeface="Times New Roman" panose="02020603050405020304" pitchFamily="18" charset="0"/>
              </a:rPr>
              <a:t>Принятые меры - оформлен Протокол № 17-16.81/460-792 от 06.03.2024 об административном правонарушении.</a:t>
            </a:r>
          </a:p>
          <a:p>
            <a:pPr algn="just">
              <a:spcAft>
                <a:spcPts val="0"/>
              </a:spcAft>
            </a:pPr>
            <a:r>
              <a:rPr lang="ru-RU" sz="1600" b="1" dirty="0" smtClean="0">
                <a:ea typeface="Times New Roman" panose="02020603050405020304" pitchFamily="18" charset="0"/>
              </a:rPr>
              <a:t>2</a:t>
            </a:r>
            <a:r>
              <a:rPr lang="ru-RU" sz="1600" b="1" dirty="0">
                <a:ea typeface="Times New Roman" panose="02020603050405020304" pitchFamily="18" charset="0"/>
              </a:rPr>
              <a:t>) ООО «</a:t>
            </a:r>
            <a:r>
              <a:rPr lang="ru-RU" sz="1600" b="1" dirty="0" err="1">
                <a:ea typeface="Times New Roman" panose="02020603050405020304" pitchFamily="18" charset="0"/>
              </a:rPr>
              <a:t>Башнефть</a:t>
            </a:r>
            <a:r>
              <a:rPr lang="ru-RU" sz="1600" b="1" dirty="0">
                <a:ea typeface="Times New Roman" panose="02020603050405020304" pitchFamily="18" charset="0"/>
              </a:rPr>
              <a:t>-Полюс»</a:t>
            </a:r>
            <a:r>
              <a:rPr lang="ru-RU" sz="1600" dirty="0">
                <a:ea typeface="Times New Roman" panose="02020603050405020304" pitchFamily="18" charset="0"/>
              </a:rPr>
              <a:t>, </a:t>
            </a:r>
            <a:r>
              <a:rPr lang="ru-RU" sz="1600" i="1" dirty="0">
                <a:ea typeface="Times New Roman" panose="02020603050405020304" pitchFamily="18" charset="0"/>
              </a:rPr>
              <a:t>должностное лицо </a:t>
            </a:r>
            <a:r>
              <a:rPr lang="ru-RU" sz="1600" dirty="0">
                <a:ea typeface="Times New Roman" panose="02020603050405020304" pitchFamily="18" charset="0"/>
              </a:rPr>
              <a:t>по части 1 </a:t>
            </a:r>
            <a:r>
              <a:rPr lang="ru-RU" sz="1600" dirty="0" smtClean="0">
                <a:ea typeface="Times New Roman" panose="02020603050405020304" pitchFamily="18" charset="0"/>
              </a:rPr>
              <a:t>ст. 9.6 </a:t>
            </a:r>
            <a:r>
              <a:rPr lang="ru-RU" sz="1600" dirty="0">
                <a:ea typeface="Times New Roman" panose="02020603050405020304" pitchFamily="18" charset="0"/>
              </a:rPr>
              <a:t>Кодекса Российской Федерации об административных правонарушениях.</a:t>
            </a:r>
          </a:p>
          <a:p>
            <a:pPr indent="269875" algn="just">
              <a:spcAft>
                <a:spcPts val="0"/>
              </a:spcAft>
            </a:pPr>
            <a:r>
              <a:rPr lang="ru-RU" sz="1600" dirty="0">
                <a:ea typeface="Times New Roman" panose="02020603050405020304" pitchFamily="18" charset="0"/>
              </a:rPr>
              <a:t>Принятые меры – </a:t>
            </a:r>
            <a:r>
              <a:rPr lang="ru-RU" sz="1600" dirty="0" smtClean="0">
                <a:ea typeface="Times New Roman" panose="02020603050405020304" pitchFamily="18" charset="0"/>
              </a:rPr>
              <a:t>в </a:t>
            </a:r>
            <a:r>
              <a:rPr lang="ru-RU" sz="1600" dirty="0">
                <a:ea typeface="Times New Roman" panose="02020603050405020304" pitchFamily="18" charset="0"/>
              </a:rPr>
              <a:t>соответствии со статьей 28.6 КоАП назначено административное наказание </a:t>
            </a:r>
            <a:r>
              <a:rPr lang="ru-RU" sz="1600" b="1" dirty="0">
                <a:ea typeface="Times New Roman" panose="02020603050405020304" pitchFamily="18" charset="0"/>
              </a:rPr>
              <a:t>без составления протокола</a:t>
            </a:r>
            <a:r>
              <a:rPr lang="ru-RU" sz="1600" dirty="0">
                <a:ea typeface="Times New Roman" panose="02020603050405020304" pitchFamily="18" charset="0"/>
              </a:rPr>
              <a:t>. </a:t>
            </a:r>
            <a:endParaRPr lang="ru-RU" sz="1600" dirty="0" smtClean="0"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1600" b="1" dirty="0" smtClean="0">
                <a:ea typeface="Times New Roman" panose="02020603050405020304" pitchFamily="18" charset="0"/>
              </a:rPr>
              <a:t> 3) ООО </a:t>
            </a:r>
            <a:r>
              <a:rPr lang="ru-RU" sz="1600" b="1" dirty="0">
                <a:ea typeface="Times New Roman" panose="02020603050405020304" pitchFamily="18" charset="0"/>
              </a:rPr>
              <a:t>«</a:t>
            </a:r>
            <a:r>
              <a:rPr lang="ru-RU" sz="1600" b="1" dirty="0" err="1">
                <a:ea typeface="Times New Roman" panose="02020603050405020304" pitchFamily="18" charset="0"/>
              </a:rPr>
              <a:t>РЭСцентр</a:t>
            </a:r>
            <a:r>
              <a:rPr lang="ru-RU" sz="1600" b="1" dirty="0" smtClean="0">
                <a:ea typeface="Times New Roman" panose="02020603050405020304" pitchFamily="18" charset="0"/>
              </a:rPr>
              <a:t>»</a:t>
            </a:r>
            <a:r>
              <a:rPr lang="ru-RU" sz="1600" dirty="0">
                <a:ea typeface="Times New Roman" panose="02020603050405020304" pitchFamily="18" charset="0"/>
              </a:rPr>
              <a:t>, </a:t>
            </a:r>
            <a:r>
              <a:rPr lang="ru-RU" sz="1600" i="1" dirty="0" smtClean="0">
                <a:ea typeface="Times New Roman" panose="02020603050405020304" pitchFamily="18" charset="0"/>
              </a:rPr>
              <a:t>юридическим лицом </a:t>
            </a:r>
            <a:r>
              <a:rPr lang="ru-RU" sz="1600" dirty="0" smtClean="0">
                <a:ea typeface="Times New Roman" panose="02020603050405020304" pitchFamily="18" charset="0"/>
              </a:rPr>
              <a:t>допущено </a:t>
            </a:r>
            <a:r>
              <a:rPr lang="ru-RU" sz="1600" dirty="0">
                <a:ea typeface="Times New Roman" panose="02020603050405020304" pitchFamily="18" charset="0"/>
              </a:rPr>
              <a:t>нарушение условий действий лицензии № ГН-13-205-4376 от 02.02.2023 п. 1.2.3, п. 3.1, в чем усматриваются признаки состава административного правонарушения, предусмотренного ч. 3 ст. 14.1 Кодекса Российской Федерации об административных правонарушениях (осуществление предпринимательской деятельности с нарушением требований и условий, предусмотренных специальным разрешением (лицензией).</a:t>
            </a:r>
          </a:p>
          <a:p>
            <a:pPr indent="269875" algn="just">
              <a:spcAft>
                <a:spcPts val="0"/>
              </a:spcAft>
            </a:pPr>
            <a:r>
              <a:rPr lang="ru-RU" sz="1600" dirty="0">
                <a:ea typeface="Times New Roman" panose="02020603050405020304" pitchFamily="18" charset="0"/>
              </a:rPr>
              <a:t>Принятые меры-оформлен </a:t>
            </a:r>
            <a:r>
              <a:rPr lang="ru-RU" sz="1600" dirty="0" smtClean="0">
                <a:ea typeface="Times New Roman" panose="02020603050405020304" pitchFamily="18" charset="0"/>
              </a:rPr>
              <a:t>- </a:t>
            </a:r>
            <a:r>
              <a:rPr lang="ru-RU" sz="1600" dirty="0">
                <a:ea typeface="Times New Roman" panose="02020603050405020304" pitchFamily="18" charset="0"/>
              </a:rPr>
              <a:t>Протокол № 03-09/460-1435 от 18 апреля </a:t>
            </a:r>
            <a:r>
              <a:rPr lang="ru-RU" sz="1600" dirty="0" smtClean="0">
                <a:ea typeface="Times New Roman" panose="02020603050405020304" pitchFamily="18" charset="0"/>
              </a:rPr>
              <a:t>2024</a:t>
            </a:r>
            <a:endParaRPr lang="ru-RU" sz="1600" dirty="0" smtClean="0">
              <a:ea typeface="Times New Roman" panose="02020603050405020304" pitchFamily="18" charset="0"/>
            </a:endParaRPr>
          </a:p>
          <a:p>
            <a:pPr algn="just" defTabSz="182563">
              <a:spcAft>
                <a:spcPts val="0"/>
              </a:spcAft>
            </a:pPr>
            <a:r>
              <a:rPr lang="ru-RU" sz="1600" b="1" dirty="0" smtClean="0">
                <a:ea typeface="Times New Roman" panose="02020603050405020304" pitchFamily="18" charset="0"/>
              </a:rPr>
              <a:t>4</a:t>
            </a:r>
            <a:r>
              <a:rPr lang="ru-RU" sz="1600" b="1" dirty="0">
                <a:ea typeface="Times New Roman" panose="02020603050405020304" pitchFamily="18" charset="0"/>
              </a:rPr>
              <a:t>)</a:t>
            </a:r>
            <a:r>
              <a:rPr lang="ru-RU" sz="1600" dirty="0">
                <a:ea typeface="Times New Roman" panose="02020603050405020304" pitchFamily="18" charset="0"/>
              </a:rPr>
              <a:t> 	</a:t>
            </a:r>
            <a:r>
              <a:rPr lang="ru-RU" sz="1600" b="1" dirty="0">
                <a:ea typeface="Times New Roman" panose="02020603050405020304" pitchFamily="18" charset="0"/>
              </a:rPr>
              <a:t>АО «Ковдорский ГОК», </a:t>
            </a:r>
            <a:r>
              <a:rPr lang="ru-RU" sz="1600" i="1" dirty="0">
                <a:ea typeface="Times New Roman" panose="02020603050405020304" pitchFamily="18" charset="0"/>
              </a:rPr>
              <a:t>юридическое лицо по </a:t>
            </a:r>
            <a:r>
              <a:rPr lang="ru-RU" sz="1600" dirty="0">
                <a:ea typeface="Times New Roman" panose="02020603050405020304" pitchFamily="18" charset="0"/>
              </a:rPr>
              <a:t>части 17 ст. 19.5 Кодекса Российской Федерации об административных правонарушениях (невыполнение в установленный срок пункта 4 предписания от 13.10.2022 №18-26/460-3648).</a:t>
            </a:r>
          </a:p>
          <a:p>
            <a:pPr indent="269875" algn="just">
              <a:spcAft>
                <a:spcPts val="0"/>
              </a:spcAft>
            </a:pPr>
            <a:r>
              <a:rPr lang="ru-RU" sz="1600" dirty="0">
                <a:ea typeface="Times New Roman" panose="02020603050405020304" pitchFamily="18" charset="0"/>
              </a:rPr>
              <a:t>Принятые меры - оформлен Протокол №17-16.83/460-2497 от 17.07.2024 об административном </a:t>
            </a:r>
            <a:r>
              <a:rPr lang="ru-RU" sz="1600" dirty="0" smtClean="0">
                <a:ea typeface="Times New Roman" panose="02020603050405020304" pitchFamily="18" charset="0"/>
              </a:rPr>
              <a:t>правонарушении</a:t>
            </a:r>
            <a:endParaRPr lang="ru-RU" sz="1600" dirty="0">
              <a:effectLst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9041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607" y="1159348"/>
            <a:ext cx="9144000" cy="492089"/>
          </a:xfrm>
        </p:spPr>
        <p:txBody>
          <a:bodyPr>
            <a:noAutofit/>
          </a:bodyPr>
          <a:lstStyle/>
          <a:p>
            <a:r>
              <a:rPr lang="ru-RU" b="1" dirty="0" smtClean="0"/>
              <a:t>ЦЕЛЯМИ ОБОБЩЕНИЯ И АНАЛИЗА </a:t>
            </a:r>
            <a:br>
              <a:rPr lang="ru-RU" b="1" dirty="0" smtClean="0"/>
            </a:br>
            <a:r>
              <a:rPr lang="ru-RU" b="1" dirty="0" smtClean="0"/>
              <a:t>ПРАВОПРИМЕНИТЕЛЬНОЙ ПРАКТИКИ ЯВЛЯЮТСЯ:</a:t>
            </a:r>
            <a:endParaRPr lang="ru-RU" b="1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B63BC-7EC6-405B-A8B3-990F8CBB9186}" type="slidenum">
              <a:rPr lang="ru-RU" smtClean="0"/>
              <a:pPr/>
              <a:t>2</a:t>
            </a:fld>
            <a:endParaRPr lang="ru-RU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323529" y="1916832"/>
            <a:ext cx="8670844" cy="2952328"/>
          </a:xfrm>
        </p:spPr>
        <p:txBody>
          <a:bodyPr>
            <a:normAutofit/>
          </a:bodyPr>
          <a:lstStyle/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schemeClr val="tx1"/>
                </a:solidFill>
              </a:rPr>
              <a:t>обеспечение единства практики применения </a:t>
            </a:r>
            <a:r>
              <a:rPr lang="ru-RU" sz="2000" dirty="0" smtClean="0">
                <a:solidFill>
                  <a:schemeClr val="tx1"/>
                </a:solidFill>
              </a:rPr>
              <a:t>Управлением </a:t>
            </a:r>
            <a:r>
              <a:rPr lang="ru-RU" sz="2000" dirty="0">
                <a:solidFill>
                  <a:schemeClr val="tx1"/>
                </a:solidFill>
              </a:rPr>
              <a:t>федеральных законов и иных нормативных правовых актов Российской Федерации;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schemeClr val="tx1"/>
                </a:solidFill>
              </a:rPr>
              <a:t>обеспечение доступности сведений о правоприменительной практике </a:t>
            </a:r>
            <a:r>
              <a:rPr lang="ru-RU" sz="2000" dirty="0" smtClean="0">
                <a:solidFill>
                  <a:schemeClr val="tx1"/>
                </a:solidFill>
              </a:rPr>
              <a:t>Управлением путем </a:t>
            </a:r>
            <a:r>
              <a:rPr lang="ru-RU" sz="2000" dirty="0">
                <a:solidFill>
                  <a:schemeClr val="tx1"/>
                </a:solidFill>
              </a:rPr>
              <a:t>их публикации для сведения поднадзорных субъектов;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schemeClr val="tx1"/>
                </a:solidFill>
              </a:rPr>
              <a:t>совершенствование нормативных правовых актов с целью устранения устаревших, дублирующих и избыточных обязательных требований, устранения избыточных контрольно-надзорных функций.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endParaRPr lang="ru-RU" sz="2000" dirty="0">
              <a:solidFill>
                <a:schemeClr val="tx1"/>
              </a:solidFill>
            </a:endParaRPr>
          </a:p>
        </p:txBody>
      </p:sp>
      <p:pic>
        <p:nvPicPr>
          <p:cNvPr id="6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784162" y="798373"/>
            <a:ext cx="1347318" cy="1418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418570" y="6169514"/>
            <a:ext cx="758580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215900" algn="just"/>
            <a:r>
              <a:rPr lang="ru-RU" dirty="0">
                <a:solidFill>
                  <a:srgbClr val="002060"/>
                </a:solidFill>
                <a:latin typeface="Arial Cyr" panose="020B0604020202020204" pitchFamily="34" charset="0"/>
                <a:ea typeface="Times New Roman" panose="02020603050405020304" pitchFamily="18" charset="0"/>
                <a:cs typeface="Arial Cyr" panose="020B0604020202020204" pitchFamily="34" charset="0"/>
              </a:rPr>
              <a:t>ПРАВОПРИМЕНИТЕЛЬНАЯ ПРАКТИКА СОБЛЮДЕНИЯ ОБЯЗАТЕЛЬНЫХ ТРЕБОВАНИЙ</a:t>
            </a:r>
            <a:endParaRPr lang="ru-RU" dirty="0">
              <a:solidFill>
                <a:srgbClr val="002060"/>
              </a:solidFill>
              <a:latin typeface="Arial Cyr" panose="020B0604020202020204" pitchFamily="34" charset="0"/>
              <a:ea typeface="Arial Unicode MS" panose="020B0604020202020204" pitchFamily="34" charset="-128"/>
              <a:cs typeface="Arial Cyr" panose="020B0604020202020204" pitchFamily="34" charset="0"/>
            </a:endParaRPr>
          </a:p>
        </p:txBody>
      </p:sp>
      <p:sp>
        <p:nvSpPr>
          <p:cNvPr id="8" name="Стрелка вправо 7"/>
          <p:cNvSpPr/>
          <p:nvPr/>
        </p:nvSpPr>
        <p:spPr>
          <a:xfrm>
            <a:off x="237625" y="5506889"/>
            <a:ext cx="894784" cy="461796"/>
          </a:xfrm>
          <a:prstGeom prst="rightArrow">
            <a:avLst>
              <a:gd name="adj1" fmla="val 50000"/>
              <a:gd name="adj2" fmla="val 47958"/>
            </a:avLst>
          </a:prstGeom>
          <a:solidFill>
            <a:srgbClr val="C4E59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z="-300000"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9" name="Стрелка вправо 8"/>
          <p:cNvSpPr/>
          <p:nvPr/>
        </p:nvSpPr>
        <p:spPr>
          <a:xfrm>
            <a:off x="237625" y="6222165"/>
            <a:ext cx="894784" cy="461796"/>
          </a:xfrm>
          <a:prstGeom prst="rightArrow">
            <a:avLst>
              <a:gd name="adj1" fmla="val 50000"/>
              <a:gd name="adj2" fmla="val 47958"/>
            </a:avLst>
          </a:prstGeom>
          <a:solidFill>
            <a:srgbClr val="C4E59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z="-300000"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0" name="Прямоугольник 9"/>
          <p:cNvSpPr/>
          <p:nvPr/>
        </p:nvSpPr>
        <p:spPr>
          <a:xfrm>
            <a:off x="1408567" y="5469377"/>
            <a:ext cx="758580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215900" algn="just"/>
            <a:r>
              <a:rPr lang="ru-RU" dirty="0">
                <a:solidFill>
                  <a:srgbClr val="002060"/>
                </a:solidFill>
                <a:latin typeface="Arial Cyr" panose="020B0604020202020204" pitchFamily="34" charset="0"/>
                <a:ea typeface="Times New Roman" panose="02020603050405020304" pitchFamily="18" charset="0"/>
                <a:cs typeface="Arial Cyr" panose="020B0604020202020204" pitchFamily="34" charset="0"/>
              </a:rPr>
              <a:t>ПРАВОПРИМЕНИТЕЛЬНАЯ ПРАКТИКА ОРГАНИЗАЦИИ И ПРОВЕДЕНИЯ ГОСУДАРСТВЕННОГО КОНТРОЛЯ (НАДЗОРА)</a:t>
            </a:r>
            <a:endParaRPr lang="ru-RU" dirty="0">
              <a:solidFill>
                <a:srgbClr val="002060"/>
              </a:solidFill>
              <a:latin typeface="Arial Cyr" panose="020B0604020202020204" pitchFamily="34" charset="0"/>
              <a:ea typeface="Arial Unicode MS" panose="020B0604020202020204" pitchFamily="34" charset="-128"/>
              <a:cs typeface="Arial Cyr" panose="020B0604020202020204" pitchFamily="34" charset="0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121421" y="4653708"/>
            <a:ext cx="8994372" cy="7583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/>
              <a:t>ОБОБЩЕНИЕ И АНАЛИЗ ПРАВОПРИМЕНИТЕЛЬНОЙ ПРАКТИКИ КОНТРОЛЬНО-НАДЗОРНОЙ ДЕЯТЕЛЬНОСТИ ФОРМИРУЕТСЯ ПО ДВУМ ОСНОВНЫМ НАПРАВЛЕНИЯМ</a:t>
            </a:r>
          </a:p>
        </p:txBody>
      </p:sp>
    </p:spTree>
    <p:extLst>
      <p:ext uri="{BB962C8B-B14F-4D97-AF65-F5344CB8AC3E}">
        <p14:creationId xmlns:p14="http://schemas.microsoft.com/office/powerpoint/2010/main" val="1101946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0608980"/>
              </p:ext>
            </p:extLst>
          </p:nvPr>
        </p:nvGraphicFramePr>
        <p:xfrm>
          <a:off x="611258" y="1771229"/>
          <a:ext cx="8212019" cy="213872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04239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5017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65017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73145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568907">
                  <a:extLst>
                    <a:ext uri="{9D8B030D-6E8A-4147-A177-3AD203B41FA5}">
                      <a16:colId xmlns="" xmlns:a16="http://schemas.microsoft.com/office/drawing/2014/main" val="2603464630"/>
                    </a:ext>
                  </a:extLst>
                </a:gridCol>
                <a:gridCol w="568907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45622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Показатели разрешительной деятельности</a:t>
                      </a:r>
                    </a:p>
                  </a:txBody>
                  <a:tcPr marL="6350" marR="635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2020</a:t>
                      </a:r>
                      <a:endParaRPr lang="ru-RU" sz="12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350" marR="635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2021</a:t>
                      </a:r>
                      <a:endParaRPr lang="ru-RU" sz="12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350" marR="635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2022</a:t>
                      </a:r>
                      <a:endParaRPr lang="ru-RU" sz="12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350" marR="635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2023</a:t>
                      </a:r>
                      <a:endParaRPr lang="ru-RU" sz="12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350" marR="635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2024</a:t>
                      </a:r>
                      <a:endParaRPr lang="ru-RU" sz="12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350" marR="6350" marT="0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6070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600" dirty="0">
                          <a:effectLst/>
                        </a:rPr>
                        <a:t>Общая сумма наложенных административных штрафов</a:t>
                      </a:r>
                      <a:r>
                        <a:rPr lang="ru-RU" sz="1600" dirty="0" smtClean="0">
                          <a:effectLst/>
                        </a:rPr>
                        <a:t>, тыс</a:t>
                      </a:r>
                      <a:r>
                        <a:rPr lang="ru-RU" sz="1600" dirty="0">
                          <a:effectLst/>
                        </a:rPr>
                        <a:t>. рублей, </a:t>
                      </a:r>
                      <a:r>
                        <a:rPr lang="ru-RU" sz="1600" dirty="0" smtClean="0">
                          <a:effectLst/>
                        </a:rPr>
                        <a:t>из </a:t>
                      </a:r>
                      <a:r>
                        <a:rPr lang="ru-RU" sz="1600" dirty="0">
                          <a:effectLst/>
                        </a:rPr>
                        <a:t>них на: </a:t>
                      </a:r>
                      <a:endParaRPr lang="ru-RU" sz="1600" dirty="0">
                        <a:solidFill>
                          <a:srgbClr val="00000A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600" dirty="0" smtClean="0">
                          <a:effectLst/>
                        </a:rPr>
                        <a:t>140</a:t>
                      </a:r>
                      <a:endParaRPr lang="ru-RU" sz="1600" dirty="0">
                        <a:solidFill>
                          <a:srgbClr val="00000A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600" dirty="0" smtClean="0">
                          <a:effectLst/>
                        </a:rPr>
                        <a:t>1360</a:t>
                      </a:r>
                      <a:endParaRPr lang="ru-RU" sz="1600" dirty="0">
                        <a:solidFill>
                          <a:srgbClr val="00000A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600" dirty="0" smtClean="0">
                          <a:effectLst/>
                        </a:rPr>
                        <a:t>430</a:t>
                      </a:r>
                      <a:endParaRPr lang="ru-RU" sz="1600" dirty="0">
                        <a:solidFill>
                          <a:srgbClr val="00000A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600" dirty="0" smtClean="0">
                          <a:solidFill>
                            <a:srgbClr val="00000A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60</a:t>
                      </a:r>
                      <a:endParaRPr lang="ru-RU" sz="1600" dirty="0">
                        <a:solidFill>
                          <a:srgbClr val="00000A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600" dirty="0" smtClean="0">
                          <a:solidFill>
                            <a:srgbClr val="00000A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450</a:t>
                      </a:r>
                      <a:endParaRPr lang="ru-RU" sz="1600" dirty="0">
                        <a:solidFill>
                          <a:srgbClr val="00000A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350" marR="6350" marT="0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600" dirty="0">
                          <a:effectLst/>
                        </a:rPr>
                        <a:t>на юридическое лицо,  тыс. рублей</a:t>
                      </a:r>
                      <a:endParaRPr lang="ru-RU" sz="1600" dirty="0">
                        <a:solidFill>
                          <a:srgbClr val="00000A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350" marR="635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600" dirty="0" smtClean="0">
                          <a:effectLst/>
                        </a:rPr>
                        <a:t>140</a:t>
                      </a:r>
                      <a:endParaRPr lang="ru-RU" sz="1600" dirty="0">
                        <a:solidFill>
                          <a:srgbClr val="00000A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350" marR="635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600" dirty="0" smtClean="0">
                          <a:effectLst/>
                        </a:rPr>
                        <a:t>1360</a:t>
                      </a:r>
                      <a:endParaRPr lang="ru-RU" sz="1600" dirty="0">
                        <a:solidFill>
                          <a:srgbClr val="00000A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350" marR="635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600" dirty="0" smtClean="0">
                          <a:effectLst/>
                        </a:rPr>
                        <a:t>430</a:t>
                      </a:r>
                      <a:endParaRPr lang="ru-RU" sz="1600" dirty="0">
                        <a:solidFill>
                          <a:srgbClr val="00000A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350" marR="635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600" dirty="0" smtClean="0">
                          <a:solidFill>
                            <a:srgbClr val="00000A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30</a:t>
                      </a:r>
                      <a:endParaRPr lang="ru-RU" sz="1600" dirty="0">
                        <a:solidFill>
                          <a:srgbClr val="00000A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350" marR="635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600" dirty="0" smtClean="0">
                          <a:solidFill>
                            <a:srgbClr val="00000A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430</a:t>
                      </a:r>
                      <a:endParaRPr lang="ru-RU" sz="1600" dirty="0">
                        <a:solidFill>
                          <a:srgbClr val="00000A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350" marR="635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600" dirty="0">
                          <a:effectLst/>
                        </a:rPr>
                        <a:t>на должностное лицо, </a:t>
                      </a:r>
                      <a:r>
                        <a:rPr lang="ru-RU" sz="1600" dirty="0" smtClean="0">
                          <a:effectLst/>
                        </a:rPr>
                        <a:t>тыс</a:t>
                      </a:r>
                      <a:r>
                        <a:rPr lang="ru-RU" sz="1600" dirty="0">
                          <a:effectLst/>
                        </a:rPr>
                        <a:t>. рублей </a:t>
                      </a:r>
                      <a:endParaRPr lang="ru-RU" sz="1600" dirty="0">
                        <a:solidFill>
                          <a:srgbClr val="00000A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350" marR="635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endParaRPr lang="ru-RU" sz="1600" dirty="0">
                        <a:solidFill>
                          <a:srgbClr val="00000A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350" marR="635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endParaRPr lang="ru-RU" sz="1600" dirty="0">
                        <a:solidFill>
                          <a:srgbClr val="00000A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350" marR="635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endParaRPr lang="ru-RU" sz="1600" dirty="0">
                        <a:solidFill>
                          <a:srgbClr val="00000A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350" marR="635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600" dirty="0" smtClean="0">
                          <a:solidFill>
                            <a:srgbClr val="00000A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30</a:t>
                      </a:r>
                      <a:endParaRPr lang="ru-RU" sz="1600" dirty="0">
                        <a:solidFill>
                          <a:srgbClr val="00000A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350" marR="635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600" dirty="0" smtClean="0">
                          <a:solidFill>
                            <a:srgbClr val="00000A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20</a:t>
                      </a:r>
                      <a:endParaRPr lang="ru-RU" sz="1600" dirty="0">
                        <a:solidFill>
                          <a:srgbClr val="00000A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350" marR="635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600" dirty="0">
                          <a:effectLst/>
                        </a:rPr>
                        <a:t>Общая сумма уплаченных административных штрафов, тыс. рублей</a:t>
                      </a:r>
                      <a:endParaRPr lang="ru-RU" sz="1600" dirty="0">
                        <a:solidFill>
                          <a:srgbClr val="00000A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350" marR="635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600" b="1" dirty="0" smtClean="0">
                          <a:effectLst/>
                        </a:rPr>
                        <a:t>140</a:t>
                      </a:r>
                      <a:endParaRPr lang="ru-RU" sz="1600" b="1" dirty="0">
                        <a:solidFill>
                          <a:srgbClr val="00000A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350" marR="635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600" b="1" dirty="0" smtClean="0">
                          <a:effectLst/>
                        </a:rPr>
                        <a:t>1360</a:t>
                      </a:r>
                      <a:endParaRPr lang="ru-RU" sz="1600" b="1" dirty="0">
                        <a:solidFill>
                          <a:srgbClr val="00000A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350" marR="635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600" b="1" dirty="0" smtClean="0">
                          <a:effectLst/>
                        </a:rPr>
                        <a:t>430</a:t>
                      </a:r>
                      <a:endParaRPr lang="ru-RU" sz="1600" b="1" dirty="0">
                        <a:solidFill>
                          <a:srgbClr val="00000A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350" marR="635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600" b="1" dirty="0" smtClean="0">
                          <a:solidFill>
                            <a:srgbClr val="00000A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45</a:t>
                      </a:r>
                      <a:endParaRPr lang="ru-RU" sz="1600" b="1" dirty="0">
                        <a:solidFill>
                          <a:srgbClr val="00000A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350" marR="635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600" b="1" dirty="0" smtClean="0">
                          <a:solidFill>
                            <a:srgbClr val="00000A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340</a:t>
                      </a:r>
                      <a:endParaRPr lang="ru-RU" sz="1600" b="1" dirty="0">
                        <a:solidFill>
                          <a:srgbClr val="00000A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350" marR="635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28" name="Диаграмма 2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26443456"/>
              </p:ext>
            </p:extLst>
          </p:nvPr>
        </p:nvGraphicFramePr>
        <p:xfrm>
          <a:off x="1223632" y="3763831"/>
          <a:ext cx="7632845" cy="30833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098" name="Picture 2" descr="u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20920"/>
            <a:ext cx="1440160" cy="2413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145267" y="1120022"/>
            <a:ext cx="9144000" cy="492089"/>
          </a:xfrm>
        </p:spPr>
        <p:txBody>
          <a:bodyPr>
            <a:noAutofit/>
          </a:bodyPr>
          <a:lstStyle/>
          <a:p>
            <a:r>
              <a:rPr lang="ru-RU" sz="1800" b="1" dirty="0">
                <a:solidFill>
                  <a:schemeClr val="tx2">
                    <a:lumMod val="50000"/>
                  </a:schemeClr>
                </a:solidFill>
              </a:rPr>
              <a:t>Динамика изменения количественных показателей административного воздействия за  </a:t>
            </a:r>
            <a:r>
              <a:rPr lang="ru-RU" sz="1800" b="1" dirty="0" smtClean="0">
                <a:solidFill>
                  <a:schemeClr val="tx2">
                    <a:lumMod val="50000"/>
                  </a:schemeClr>
                </a:solidFill>
              </a:rPr>
              <a:t>2020 </a:t>
            </a:r>
            <a:r>
              <a:rPr lang="ru-RU" sz="1800" b="1" dirty="0">
                <a:solidFill>
                  <a:schemeClr val="tx2">
                    <a:lumMod val="50000"/>
                  </a:schemeClr>
                </a:solidFill>
              </a:rPr>
              <a:t>- </a:t>
            </a:r>
            <a:r>
              <a:rPr lang="ru-RU" sz="1800" b="1" dirty="0" smtClean="0">
                <a:solidFill>
                  <a:schemeClr val="tx2">
                    <a:lumMod val="50000"/>
                  </a:schemeClr>
                </a:solidFill>
              </a:rPr>
              <a:t>2024 </a:t>
            </a:r>
            <a:r>
              <a:rPr lang="ru-RU" sz="1800" b="1" dirty="0" err="1">
                <a:solidFill>
                  <a:schemeClr val="tx2">
                    <a:lumMod val="50000"/>
                  </a:schemeClr>
                </a:solidFill>
              </a:rPr>
              <a:t>г.г</a:t>
            </a:r>
            <a:r>
              <a:rPr lang="ru-RU" sz="1800" b="1" dirty="0">
                <a:solidFill>
                  <a:schemeClr val="tx2">
                    <a:lumMod val="50000"/>
                  </a:schemeClr>
                </a:solidFill>
              </a:rPr>
              <a:t>.</a:t>
            </a:r>
            <a:endParaRPr lang="ru-RU" sz="18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0160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Диаграмма 13"/>
          <p:cNvGraphicFramePr/>
          <p:nvPr>
            <p:extLst>
              <p:ext uri="{D42A27DB-BD31-4B8C-83A1-F6EECF244321}">
                <p14:modId xmlns:p14="http://schemas.microsoft.com/office/powerpoint/2010/main" val="1867552171"/>
              </p:ext>
            </p:extLst>
          </p:nvPr>
        </p:nvGraphicFramePr>
        <p:xfrm>
          <a:off x="683568" y="4277335"/>
          <a:ext cx="7848872" cy="23042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107504" y="1297246"/>
            <a:ext cx="759609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tabLst>
                <a:tab pos="449580" algn="l"/>
              </a:tabLst>
            </a:pPr>
            <a:r>
              <a:rPr lang="ru-RU" sz="1200" i="1" dirty="0">
                <a:ea typeface="Times New Roman" panose="02020603050405020304" pitchFamily="18" charset="0"/>
                <a:cs typeface="Calibri" panose="020F0502020204030204" pitchFamily="34" charset="0"/>
              </a:rPr>
              <a:t>Постановление Правительства  Российской Федерации от 10.02.2017 N166 «Об утверждении Правил составления и направления </a:t>
            </a:r>
            <a:r>
              <a:rPr lang="ru-RU" sz="1200" b="1" i="1" dirty="0">
                <a:ea typeface="Times New Roman" panose="02020603050405020304" pitchFamily="18" charset="0"/>
                <a:cs typeface="Calibri" panose="020F0502020204030204" pitchFamily="34" charset="0"/>
              </a:rPr>
              <a:t>предостережения о недопустимости нарушения обязательных требований, </a:t>
            </a:r>
            <a:r>
              <a:rPr lang="ru-RU" sz="1200" i="1" dirty="0">
                <a:ea typeface="Times New Roman" panose="02020603050405020304" pitchFamily="18" charset="0"/>
                <a:cs typeface="Calibri" panose="020F0502020204030204" pitchFamily="34" charset="0"/>
              </a:rPr>
              <a:t>подачи юридическим лицом, индивидуальным предпринимателем возражений на такое предостережение и их рассмотрения, уведомления об исполнении такого предостережения» </a:t>
            </a:r>
            <a:endParaRPr lang="ru-RU" sz="1200" i="1" dirty="0">
              <a:ea typeface="SimSun" panose="02010600030101010101" pitchFamily="2" charset="-122"/>
              <a:cs typeface="Calibri" panose="020F0502020204030204" pitchFamily="34" charset="0"/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-34238" y="884523"/>
            <a:ext cx="9144000" cy="492089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</a:rPr>
              <a:t>ПРИМЕНЕНИЕ ПРЕДОСТЕРЕЖЕНИЯ</a:t>
            </a:r>
            <a:endParaRPr lang="en-US" sz="2000" b="1" kern="0" dirty="0"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ru-RU" smtClean="0"/>
              <a:pPr/>
              <a:t>21</a:t>
            </a:fld>
            <a:endParaRPr lang="ru-RU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721849" y="1095273"/>
            <a:ext cx="1369658" cy="976723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5292080" y="2455863"/>
            <a:ext cx="3697900" cy="12858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12000"/>
              </a:lnSpc>
            </a:pPr>
            <a:r>
              <a:rPr lang="ru-RU" sz="1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</a:rPr>
              <a:t>В срок </a:t>
            </a:r>
            <a:r>
              <a:rPr lang="ru-RU" sz="1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</a:rPr>
              <a:t>(</a:t>
            </a:r>
            <a:r>
              <a:rPr lang="ru-RU" sz="1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</a:rPr>
              <a:t>не менее 60 дней </a:t>
            </a:r>
            <a:r>
              <a:rPr lang="ru-RU" sz="1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</a:rPr>
              <a:t>со дня направления предостережения) для направления юридическим лицом, индивидуальным предпринимателем </a:t>
            </a:r>
            <a:r>
              <a:rPr lang="ru-RU" sz="1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</a:rPr>
              <a:t>уведомления об исполнении предостережения</a:t>
            </a:r>
            <a:r>
              <a:rPr lang="ru-RU" sz="1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</a:rPr>
              <a:t>;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51520" y="2246988"/>
            <a:ext cx="5813867" cy="25574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just">
              <a:lnSpc>
                <a:spcPct val="112000"/>
              </a:lnSpc>
              <a:spcAft>
                <a:spcPts val="0"/>
              </a:spcAft>
              <a:buFontTx/>
              <a:buChar char="-"/>
            </a:pPr>
            <a:r>
              <a:rPr lang="ru-RU" dirty="0" smtClean="0">
                <a:ea typeface="Calibri"/>
                <a:cs typeface="Times New Roman"/>
              </a:rPr>
              <a:t>ГБУЗ АО «АКОД»;  АО «ЦС «Звездочка»; -2</a:t>
            </a:r>
          </a:p>
          <a:p>
            <a:pPr marL="171450" indent="-171450" algn="just">
              <a:lnSpc>
                <a:spcPct val="112000"/>
              </a:lnSpc>
              <a:spcAft>
                <a:spcPts val="0"/>
              </a:spcAft>
              <a:buFontTx/>
              <a:buChar char="-"/>
            </a:pPr>
            <a:r>
              <a:rPr lang="ru-RU" dirty="0" smtClean="0">
                <a:ea typeface="Calibri"/>
                <a:cs typeface="Times New Roman"/>
              </a:rPr>
              <a:t>ФБУ «Тест-С-Петербург</a:t>
            </a:r>
            <a:r>
              <a:rPr lang="ru-RU" dirty="0">
                <a:ea typeface="Calibri"/>
                <a:cs typeface="Times New Roman"/>
              </a:rPr>
              <a:t>»; ФГУП «РАДОН</a:t>
            </a:r>
            <a:r>
              <a:rPr lang="ru-RU" dirty="0" smtClean="0">
                <a:ea typeface="Calibri"/>
                <a:cs typeface="Times New Roman"/>
              </a:rPr>
              <a:t>»</a:t>
            </a:r>
          </a:p>
          <a:p>
            <a:pPr marL="171450" indent="-171450" algn="just">
              <a:lnSpc>
                <a:spcPct val="112000"/>
              </a:lnSpc>
              <a:spcAft>
                <a:spcPts val="0"/>
              </a:spcAft>
              <a:buFontTx/>
              <a:buChar char="-"/>
            </a:pPr>
            <a:r>
              <a:rPr lang="ru-RU" dirty="0" smtClean="0">
                <a:ea typeface="Calibri"/>
                <a:cs typeface="Times New Roman"/>
              </a:rPr>
              <a:t>ООО «ГАЗПРОМНЕФТЬ-ННГГФ</a:t>
            </a:r>
            <a:r>
              <a:rPr lang="ru-RU" dirty="0">
                <a:ea typeface="Calibri"/>
                <a:cs typeface="Times New Roman"/>
              </a:rPr>
              <a:t>»; ГУ «КРКОД</a:t>
            </a:r>
            <a:r>
              <a:rPr lang="ru-RU" dirty="0" smtClean="0">
                <a:ea typeface="Calibri"/>
                <a:cs typeface="Times New Roman"/>
              </a:rPr>
              <a:t>»;</a:t>
            </a:r>
            <a:endParaRPr lang="ru-RU" dirty="0">
              <a:ea typeface="Calibri"/>
              <a:cs typeface="Times New Roman"/>
            </a:endParaRPr>
          </a:p>
          <a:p>
            <a:pPr marL="171450" indent="-171450" algn="just">
              <a:lnSpc>
                <a:spcPct val="112000"/>
              </a:lnSpc>
              <a:buFontTx/>
              <a:buChar char="-"/>
            </a:pPr>
            <a:r>
              <a:rPr lang="ru-RU" dirty="0" smtClean="0">
                <a:ea typeface="Calibri"/>
                <a:cs typeface="Times New Roman"/>
              </a:rPr>
              <a:t>МКП «</a:t>
            </a:r>
            <a:r>
              <a:rPr lang="ru-RU" dirty="0" err="1" smtClean="0">
                <a:ea typeface="Calibri"/>
                <a:cs typeface="Times New Roman"/>
              </a:rPr>
              <a:t>Горводоканал</a:t>
            </a:r>
            <a:r>
              <a:rPr lang="ru-RU" dirty="0" smtClean="0">
                <a:ea typeface="Calibri"/>
                <a:cs typeface="Times New Roman"/>
              </a:rPr>
              <a:t> КГО»;</a:t>
            </a:r>
          </a:p>
          <a:p>
            <a:pPr marL="171450" indent="-171450" algn="just">
              <a:lnSpc>
                <a:spcPct val="112000"/>
              </a:lnSpc>
              <a:buFontTx/>
              <a:buChar char="-"/>
            </a:pPr>
            <a:r>
              <a:rPr lang="ru-RU" dirty="0" smtClean="0">
                <a:ea typeface="Calibri"/>
                <a:cs typeface="Times New Roman"/>
              </a:rPr>
              <a:t>АО ПОМОРНЕФТЕГАЗГЕОФИЗИКА»;</a:t>
            </a:r>
          </a:p>
          <a:p>
            <a:pPr marL="171450" indent="-171450" algn="just">
              <a:lnSpc>
                <a:spcPct val="112000"/>
              </a:lnSpc>
              <a:buFontTx/>
              <a:buChar char="-"/>
            </a:pPr>
            <a:r>
              <a:rPr lang="ru-RU" dirty="0" smtClean="0">
                <a:ea typeface="Calibri"/>
                <a:cs typeface="Times New Roman"/>
              </a:rPr>
              <a:t>ПАО </a:t>
            </a:r>
            <a:r>
              <a:rPr lang="ru-RU" dirty="0">
                <a:ea typeface="Calibri"/>
                <a:cs typeface="Times New Roman"/>
              </a:rPr>
              <a:t>СЗ «Северная верфь»;</a:t>
            </a:r>
          </a:p>
          <a:p>
            <a:pPr marL="171450" indent="-171450" algn="just">
              <a:lnSpc>
                <a:spcPct val="112000"/>
              </a:lnSpc>
              <a:spcAft>
                <a:spcPts val="0"/>
              </a:spcAft>
              <a:buFontTx/>
              <a:buChar char="-"/>
            </a:pPr>
            <a:endParaRPr lang="ru-RU" dirty="0" smtClean="0">
              <a:ea typeface="Calibri"/>
              <a:cs typeface="Times New Roman"/>
            </a:endParaRPr>
          </a:p>
          <a:p>
            <a:pPr marL="171450" indent="-171450" algn="just">
              <a:lnSpc>
                <a:spcPct val="112000"/>
              </a:lnSpc>
              <a:spcAft>
                <a:spcPts val="0"/>
              </a:spcAft>
              <a:buFontTx/>
              <a:buChar char="-"/>
            </a:pPr>
            <a:endParaRPr lang="ru-RU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449419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4" y="1540371"/>
            <a:ext cx="1616545" cy="12180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8126719"/>
              </p:ext>
            </p:extLst>
          </p:nvPr>
        </p:nvGraphicFramePr>
        <p:xfrm>
          <a:off x="395538" y="5029175"/>
          <a:ext cx="5832649" cy="156240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5899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51888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67876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27600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367305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Предоставление разрешений работникам на право ведения работ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023" marR="1502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71360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Подано заявлений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023" marR="1502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Отказано в рассмотрении заявления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023" marR="1502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Выдано разрешений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023" marR="1502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Отказано в выдаче разрешений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023" marR="1502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5900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574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023" marR="1502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effectLst/>
                        </a:rPr>
                        <a:t>0</a:t>
                      </a:r>
                      <a:endParaRPr lang="ru-RU" sz="18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023" marR="1502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260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023" marR="1502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76</a:t>
                      </a:r>
                      <a:endParaRPr lang="ru-RU" sz="1800" b="1" kern="1200" dirty="0">
                        <a:solidFill>
                          <a:srgbClr val="C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5023" marR="1502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1713385" y="1500299"/>
            <a:ext cx="7422808" cy="21082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43180" algn="ctr">
              <a:tabLst>
                <a:tab pos="6515100" algn="l"/>
              </a:tabLst>
            </a:pPr>
            <a:r>
              <a:rPr lang="ru-RU" sz="1600" b="1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«АДМИНИСТРАТИВНЫЙ РЕГЛАМЕНТ ПО ПРЕДОСТАВЛЕНИЮ ФЕДЕРАЛЬНОЙ СЛУЖБОЙ ПО ЭКОЛОГИЧЕСКОМУ, ТЕХНОЛОГИЧЕСКОМУ И АТОМНОМУ НАДЗОРУ ГОСУДАРСТВЕННОЙ УСЛУГИ ПО ВЫДАЧЕ РАЗРЕШЕНИЙ НА ПРАВО ВЕДЕНИЯ РАБОТ В ОБЛАСТИ ИСПОЛЬЗОВАНИЯ АТОМНОЙ ЭНЕРГИИ РАБОТНИКАМ ОБЪЕКТОВ ИСПОЛЬЗОВАНИЯ АТОМНОЙ ЭНЕРГИИ».</a:t>
            </a:r>
          </a:p>
          <a:p>
            <a:pPr marR="43180" algn="r">
              <a:tabLst>
                <a:tab pos="6515100" algn="l"/>
              </a:tabLst>
            </a:pPr>
            <a:r>
              <a:rPr lang="ru-RU" sz="1600" b="1" dirty="0">
                <a:solidFill>
                  <a:srgbClr val="0070C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                                    </a:t>
            </a:r>
            <a:r>
              <a:rPr lang="ru-RU" sz="1400" b="1" dirty="0">
                <a:solidFill>
                  <a:srgbClr val="0070C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Приказ Федеральной службы по экологическому, технологическому и атомному надзору от 19 декабря 2018 г. N 623</a:t>
            </a:r>
          </a:p>
          <a:p>
            <a:pPr marR="43180" algn="r">
              <a:spcBef>
                <a:spcPts val="600"/>
              </a:spcBef>
              <a:tabLst>
                <a:tab pos="6515100" algn="l"/>
              </a:tabLst>
            </a:pPr>
            <a:r>
              <a:rPr lang="ru-RU" sz="1600" b="1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Вступил в силу с 27.05.2019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 smtClean="0"/>
              <a:t>ВЫДАЧА РАЗРЕШЕНИЙ</a:t>
            </a:r>
            <a:endParaRPr lang="ru-RU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73205" y="3460014"/>
            <a:ext cx="727280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23. Результатом предоставления государственной услуги является: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/>
              <a:t>выдача разрешения;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/>
              <a:t>продление срока действия выданного разрешения;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/>
              <a:t>переоформление выданного разрешения;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/>
              <a:t>выдача дубликата разрешения.</a:t>
            </a:r>
            <a:r>
              <a:rPr lang="ru-RU" b="1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</a:t>
            </a:r>
            <a:endParaRPr lang="ru-RU" dirty="0"/>
          </a:p>
        </p:txBody>
      </p:sp>
      <p:pic>
        <p:nvPicPr>
          <p:cNvPr id="7" name="Рисунок 4" descr="Безымянный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16127" y="4020192"/>
            <a:ext cx="1868229" cy="2550593"/>
          </a:xfrm>
          <a:prstGeom prst="rect">
            <a:avLst/>
          </a:prstGeom>
          <a:noFill/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8589476" y="6519446"/>
            <a:ext cx="39305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29</a:t>
            </a:r>
          </a:p>
        </p:txBody>
      </p:sp>
    </p:spTree>
    <p:extLst>
      <p:ext uri="{BB962C8B-B14F-4D97-AF65-F5344CB8AC3E}">
        <p14:creationId xmlns:p14="http://schemas.microsoft.com/office/powerpoint/2010/main" val="4258512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>
          <a:xfrm>
            <a:off x="-146923" y="4610297"/>
            <a:ext cx="9144000" cy="492089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Динамика и статистика нарушений и происшествий</a:t>
            </a:r>
            <a:endParaRPr lang="ru-RU" sz="2000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D26114-904B-46ED-8B8C-E1B6B2833C6E}" type="slidenum">
              <a:rPr lang="ru-RU" smtClean="0"/>
              <a:pPr>
                <a:defRPr/>
              </a:pPr>
              <a:t>23</a:t>
            </a:fld>
            <a:endParaRPr lang="ru-RU"/>
          </a:p>
        </p:txBody>
      </p:sp>
      <p:graphicFrame>
        <p:nvGraphicFramePr>
          <p:cNvPr id="3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06594284"/>
              </p:ext>
            </p:extLst>
          </p:nvPr>
        </p:nvGraphicFramePr>
        <p:xfrm>
          <a:off x="138939" y="4484569"/>
          <a:ext cx="8630921" cy="23734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611560" y="980728"/>
            <a:ext cx="762703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АВАРИИ И ПРОИСШЕСТВИЯ В </a:t>
            </a:r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2024 </a:t>
            </a:r>
            <a:r>
              <a:rPr lang="ru-RU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 НЕТ</a:t>
            </a:r>
            <a:endParaRPr lang="en-US" sz="2000" b="1" kern="0" dirty="0">
              <a:solidFill>
                <a:srgbClr val="C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86644" y="2580539"/>
            <a:ext cx="876272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 smtClean="0"/>
              <a:t>На </a:t>
            </a:r>
            <a:r>
              <a:rPr lang="ru-RU" sz="1400" b="1" dirty="0"/>
              <a:t>ИАЦ возлагается выполнение следующих задач:</a:t>
            </a:r>
          </a:p>
          <a:p>
            <a:pPr algn="just"/>
            <a:r>
              <a:rPr lang="ru-RU" sz="1400" dirty="0"/>
              <a:t>а) осуществление взаимодействия с другими подсистемами РСЧС, участвующими в предупреждении и ликвидации чрезвычайных ситуаций;</a:t>
            </a:r>
          </a:p>
          <a:p>
            <a:pPr algn="just"/>
            <a:r>
              <a:rPr lang="ru-RU" sz="1400" dirty="0"/>
              <a:t>б) информационно-аналитическое и программно-техническое обеспечение работы функциональной подсистемы контроля за </a:t>
            </a:r>
            <a:r>
              <a:rPr lang="ru-RU" sz="1400" dirty="0" err="1"/>
              <a:t>ядерно</a:t>
            </a:r>
            <a:r>
              <a:rPr lang="ru-RU" sz="1400" dirty="0"/>
              <a:t> и </a:t>
            </a:r>
            <a:r>
              <a:rPr lang="ru-RU" sz="1400" dirty="0" err="1"/>
              <a:t>радиационно</a:t>
            </a:r>
            <a:r>
              <a:rPr lang="ru-RU" sz="1400" dirty="0"/>
              <a:t> опасными объектами.</a:t>
            </a:r>
          </a:p>
          <a:p>
            <a:pPr algn="just"/>
            <a:r>
              <a:rPr lang="ru-RU" sz="1400" b="1" dirty="0"/>
              <a:t>Для выполнения задач ИАЦ осуществляет следующие функции:</a:t>
            </a:r>
          </a:p>
          <a:p>
            <a:pPr algn="just"/>
            <a:r>
              <a:rPr lang="ru-RU" sz="1400" dirty="0"/>
              <a:t>а) </a:t>
            </a:r>
            <a:r>
              <a:rPr lang="ru-RU" sz="1400" i="1" dirty="0">
                <a:solidFill>
                  <a:srgbClr val="C00000"/>
                </a:solidFill>
              </a:rPr>
              <a:t>получение информации о состоянии ОИАЭ от эксплуатирующих организаций</a:t>
            </a:r>
            <a:r>
              <a:rPr lang="ru-RU" sz="1400" dirty="0"/>
              <a:t>, ситуационно-кризисного центра уполномоченного органа государственного управления использованием атомной энергии;</a:t>
            </a:r>
          </a:p>
          <a:p>
            <a:pPr algn="just"/>
            <a:r>
              <a:rPr lang="ru-RU" sz="1400" dirty="0"/>
              <a:t>б) оперативное информирование руководства </a:t>
            </a:r>
            <a:r>
              <a:rPr lang="ru-RU" sz="1400" dirty="0" err="1"/>
              <a:t>Ростехнадзора</a:t>
            </a:r>
            <a:r>
              <a:rPr lang="ru-RU" sz="1400" dirty="0"/>
              <a:t> о нарушениях в работе </a:t>
            </a:r>
            <a:r>
              <a:rPr lang="ru-RU" sz="1400" dirty="0" smtClean="0"/>
              <a:t>ОИАЭ.</a:t>
            </a:r>
            <a:endParaRPr lang="ru-RU" sz="1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21768" y="1258667"/>
            <a:ext cx="889248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/>
              <a:t>В 2014 году в целях обеспечения функционирования функциональной подсистемы контроля за </a:t>
            </a:r>
            <a:r>
              <a:rPr lang="ru-RU" sz="1600" dirty="0" err="1"/>
              <a:t>ядерно</a:t>
            </a:r>
            <a:r>
              <a:rPr lang="ru-RU" sz="1600" dirty="0"/>
              <a:t> и радиационно-опасными объектами (далее - ЯРОО) единой государственной системы предупреждения и ликвидации чрезвычайных ситуаций, а также для отработки методов контроля за действиями эксплуатирующих организаций при возникновении аварий и чрезвычайных ситуаций на ЯРОО создан </a:t>
            </a:r>
            <a:r>
              <a:rPr lang="ru-RU" sz="1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Информационно-аналитический центр </a:t>
            </a:r>
            <a:r>
              <a:rPr lang="ru-RU" sz="16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Ростехнадзора</a:t>
            </a:r>
            <a:r>
              <a:rPr lang="ru-RU" sz="1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sz="1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72535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107504" y="908138"/>
            <a:ext cx="9144000" cy="492089"/>
          </a:xfrm>
        </p:spPr>
        <p:txBody>
          <a:bodyPr>
            <a:normAutofit/>
          </a:bodyPr>
          <a:lstStyle/>
          <a:p>
            <a:r>
              <a:rPr lang="ru-RU" dirty="0"/>
              <a:t>Изменения в </a:t>
            </a:r>
            <a:r>
              <a:rPr lang="ru-RU" dirty="0" smtClean="0"/>
              <a:t>законодательстве в 2024г.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B63BC-7EC6-405B-A8B3-990F8CBB9186}" type="slidenum">
              <a:rPr lang="ru-RU" smtClean="0"/>
              <a:pPr/>
              <a:t>24</a:t>
            </a:fld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07504" y="1400227"/>
            <a:ext cx="8928992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/>
              <a:t> </a:t>
            </a:r>
            <a:r>
              <a:rPr lang="ru-RU" sz="1400" b="1" dirty="0" smtClean="0"/>
              <a:t>НП-034-23</a:t>
            </a:r>
            <a:r>
              <a:rPr lang="ru-RU" sz="1400" dirty="0"/>
              <a:t>. Правила физической защиты радиоактивных веществ, радиационных источников, отдельных ядерных материалов и пунктов </a:t>
            </a:r>
            <a:r>
              <a:rPr lang="ru-RU" sz="1400" dirty="0" smtClean="0"/>
              <a:t>хранения Утверждены </a:t>
            </a:r>
            <a:r>
              <a:rPr lang="ru-RU" sz="1400" dirty="0"/>
              <a:t>приказом </a:t>
            </a:r>
            <a:r>
              <a:rPr lang="ru-RU" sz="1400" dirty="0" err="1"/>
              <a:t>Ростехнадзора</a:t>
            </a:r>
            <a:r>
              <a:rPr lang="ru-RU" sz="1400" dirty="0"/>
              <a:t> от 23 августа 2023 г. № 302.</a:t>
            </a:r>
          </a:p>
          <a:p>
            <a:pPr algn="just"/>
            <a:r>
              <a:rPr lang="ru-RU" sz="1400" dirty="0"/>
              <a:t>Приказ зарегистрирован Минюстом России 20 ноября 2023 г., № 76022</a:t>
            </a:r>
            <a:r>
              <a:rPr lang="ru-RU" sz="1400" dirty="0" smtClean="0"/>
              <a:t>. Вступил </a:t>
            </a:r>
            <a:r>
              <a:rPr lang="ru-RU" sz="1400" dirty="0"/>
              <a:t>в силу с 1 апреля 2024 г.</a:t>
            </a:r>
          </a:p>
          <a:p>
            <a:pPr algn="just">
              <a:spcBef>
                <a:spcPts val="600"/>
              </a:spcBef>
            </a:pPr>
            <a:r>
              <a:rPr lang="ru-RU" sz="1400" b="1" dirty="0" smtClean="0"/>
              <a:t>НП-073-23</a:t>
            </a:r>
            <a:r>
              <a:rPr lang="ru-RU" sz="1400" dirty="0"/>
              <a:t>. Правила физической защиты радиоактивных веществ и отдельных ядерных материалов при их </a:t>
            </a:r>
            <a:r>
              <a:rPr lang="ru-RU" sz="1400" dirty="0" smtClean="0"/>
              <a:t>транспортировании Утверждены </a:t>
            </a:r>
            <a:r>
              <a:rPr lang="ru-RU" sz="1400" dirty="0"/>
              <a:t>приказом </a:t>
            </a:r>
            <a:r>
              <a:rPr lang="ru-RU" sz="1400" dirty="0" err="1"/>
              <a:t>Ростехнадзора</a:t>
            </a:r>
            <a:r>
              <a:rPr lang="ru-RU" sz="1400" dirty="0"/>
              <a:t> от 23 ноября 2023 г. № 416.</a:t>
            </a:r>
          </a:p>
          <a:p>
            <a:pPr algn="just"/>
            <a:r>
              <a:rPr lang="ru-RU" sz="1400" dirty="0"/>
              <a:t>Приказ зарегистрирован Минюстом России 22 декабря 2023 г., № 76569</a:t>
            </a:r>
            <a:r>
              <a:rPr lang="ru-RU" sz="1400" dirty="0" smtClean="0"/>
              <a:t>. Вступил </a:t>
            </a:r>
            <a:r>
              <a:rPr lang="ru-RU" sz="1400" dirty="0"/>
              <a:t>в силу 1 апреля 2024 г. </a:t>
            </a:r>
          </a:p>
          <a:p>
            <a:pPr algn="just">
              <a:spcBef>
                <a:spcPts val="600"/>
              </a:spcBef>
            </a:pPr>
            <a:r>
              <a:rPr lang="ru-RU" sz="1400" b="1" dirty="0" smtClean="0"/>
              <a:t>НП-074-23</a:t>
            </a:r>
            <a:r>
              <a:rPr lang="ru-RU" sz="1400" dirty="0"/>
              <a:t>. Федеральные нормы и правила в области использования атомной энергии «Требования к планированию и обеспечению готовности к ликвидации последствий аварий при транспортировании грузов радиоактивных материалов</a:t>
            </a:r>
            <a:r>
              <a:rPr lang="ru-RU" sz="1400" dirty="0" smtClean="0"/>
              <a:t>» Утверждены </a:t>
            </a:r>
            <a:r>
              <a:rPr lang="ru-RU" sz="1400" dirty="0"/>
              <a:t>приказом </a:t>
            </a:r>
            <a:r>
              <a:rPr lang="ru-RU" sz="1400" dirty="0" err="1"/>
              <a:t>Ростехнадзора</a:t>
            </a:r>
            <a:r>
              <a:rPr lang="ru-RU" sz="1400" dirty="0"/>
              <a:t> от 11 декабря 2023 г. № 446.</a:t>
            </a:r>
          </a:p>
          <a:p>
            <a:pPr algn="just"/>
            <a:r>
              <a:rPr lang="ru-RU" sz="1400" dirty="0"/>
              <a:t>Приказ зарегистрирован Минюстом России 20 марта 2024 г., № 77569</a:t>
            </a:r>
            <a:r>
              <a:rPr lang="ru-RU" sz="1400" dirty="0" smtClean="0"/>
              <a:t>. </a:t>
            </a:r>
          </a:p>
          <a:p>
            <a:pPr algn="just">
              <a:spcBef>
                <a:spcPts val="600"/>
              </a:spcBef>
            </a:pPr>
            <a:r>
              <a:rPr lang="ru-RU" sz="1400" dirty="0" smtClean="0"/>
              <a:t> </a:t>
            </a:r>
            <a:r>
              <a:rPr lang="ru-RU" sz="1400" b="1" dirty="0" smtClean="0"/>
              <a:t>РБ-035-24</a:t>
            </a:r>
            <a:r>
              <a:rPr lang="ru-RU" sz="1400" dirty="0"/>
              <a:t>. Рекомендации по структуре и содержанию программ управления ресурсом контейнеров для хранения и транспортирования радиоактивных материалов</a:t>
            </a:r>
          </a:p>
          <a:p>
            <a:pPr algn="just"/>
            <a:r>
              <a:rPr lang="ru-RU" sz="1400" dirty="0"/>
              <a:t>Утверждены приказом </a:t>
            </a:r>
            <a:r>
              <a:rPr lang="ru-RU" sz="1400" dirty="0" err="1"/>
              <a:t>Ростехнадзора</a:t>
            </a:r>
            <a:r>
              <a:rPr lang="ru-RU" sz="1400" dirty="0"/>
              <a:t> от 16 февраля 2024 г. № 57. </a:t>
            </a:r>
          </a:p>
          <a:p>
            <a:pPr algn="just">
              <a:spcBef>
                <a:spcPts val="600"/>
              </a:spcBef>
            </a:pPr>
            <a:r>
              <a:rPr lang="ru-RU" sz="1400" dirty="0"/>
              <a:t> </a:t>
            </a:r>
            <a:r>
              <a:rPr lang="ru-RU" sz="1400" b="1" dirty="0"/>
              <a:t>РБ-032-23</a:t>
            </a:r>
            <a:r>
              <a:rPr lang="ru-RU" sz="1400" dirty="0"/>
              <a:t>. Комментарии к федеральным нормам и правилам в области использования атомной энергии «Безопасность при обращении с радиоактивными отходами. Общие положения» (</a:t>
            </a:r>
            <a:r>
              <a:rPr lang="ru-RU" sz="1400" b="1" dirty="0"/>
              <a:t>НП-058-14</a:t>
            </a:r>
            <a:r>
              <a:rPr lang="ru-RU" sz="1400" dirty="0"/>
              <a:t>)</a:t>
            </a:r>
          </a:p>
          <a:p>
            <a:pPr algn="just"/>
            <a:r>
              <a:rPr lang="ru-RU" sz="1400" dirty="0"/>
              <a:t>Утверждены приказом </a:t>
            </a:r>
            <a:r>
              <a:rPr lang="ru-RU" sz="1400" dirty="0" err="1"/>
              <a:t>Ростехнадзора</a:t>
            </a:r>
            <a:r>
              <a:rPr lang="ru-RU" sz="1400" dirty="0"/>
              <a:t> от 09 января 2024 г. № 2. </a:t>
            </a:r>
          </a:p>
          <a:p>
            <a:pPr algn="just">
              <a:spcBef>
                <a:spcPts val="600"/>
              </a:spcBef>
            </a:pPr>
            <a:r>
              <a:rPr lang="ru-RU" sz="1400" b="1" dirty="0" smtClean="0"/>
              <a:t>РБ-115-24</a:t>
            </a:r>
            <a:r>
              <a:rPr lang="ru-RU" sz="1400" b="1" dirty="0"/>
              <a:t>. </a:t>
            </a:r>
            <a:r>
              <a:rPr lang="ru-RU" sz="1400" dirty="0"/>
              <a:t>Рекомендации по составу, содержанию и порядку разработки объектовых документов по физической защите в организациях с радиационными объектами и порядку установления уровней физической защиты радиационных </a:t>
            </a:r>
            <a:r>
              <a:rPr lang="ru-RU" sz="1400" dirty="0" smtClean="0"/>
              <a:t>объектов Утверждены </a:t>
            </a:r>
            <a:r>
              <a:rPr lang="ru-RU" sz="1400" dirty="0"/>
              <a:t>приказом </a:t>
            </a:r>
            <a:r>
              <a:rPr lang="ru-RU" sz="1400" dirty="0" err="1"/>
              <a:t>Ростехнадзора</a:t>
            </a:r>
            <a:r>
              <a:rPr lang="ru-RU" sz="1400" dirty="0"/>
              <a:t> от 04 апреля 2024 г. № 121. </a:t>
            </a:r>
            <a:endParaRPr lang="ru-RU" sz="1400" dirty="0" smtClean="0"/>
          </a:p>
          <a:p>
            <a:pPr algn="just">
              <a:spcBef>
                <a:spcPts val="600"/>
              </a:spcBef>
            </a:pPr>
            <a:r>
              <a:rPr lang="ru-RU" sz="1400" dirty="0"/>
              <a:t> </a:t>
            </a:r>
            <a:r>
              <a:rPr lang="ru-RU" sz="1400" b="1" dirty="0"/>
              <a:t>Правила организации формирования и ведения фонда федеральных норм и правил</a:t>
            </a:r>
          </a:p>
          <a:p>
            <a:pPr algn="just"/>
            <a:r>
              <a:rPr lang="ru-RU" sz="1400" dirty="0"/>
              <a:t>Утверждены приказом </a:t>
            </a:r>
            <a:r>
              <a:rPr lang="ru-RU" sz="1400" dirty="0" err="1"/>
              <a:t>Ростехнадзора</a:t>
            </a:r>
            <a:r>
              <a:rPr lang="ru-RU" sz="1400" dirty="0"/>
              <a:t> от 15 декабря 2023 г. № 454</a:t>
            </a:r>
            <a:r>
              <a:rPr lang="ru-RU" sz="1400" dirty="0" smtClean="0"/>
              <a:t>. Зарегистрированы </a:t>
            </a:r>
            <a:r>
              <a:rPr lang="ru-RU" sz="1400" dirty="0"/>
              <a:t>Минюстом России 17 января 2024 года, № 76882</a:t>
            </a:r>
            <a:r>
              <a:rPr lang="ru-RU" sz="1400" dirty="0" smtClean="0"/>
              <a:t>. Вступает </a:t>
            </a:r>
            <a:r>
              <a:rPr lang="ru-RU" sz="1400" dirty="0"/>
              <a:t>в силу с 1 апреля 2024 г. </a:t>
            </a:r>
          </a:p>
        </p:txBody>
      </p:sp>
    </p:spTree>
    <p:extLst>
      <p:ext uri="{BB962C8B-B14F-4D97-AF65-F5344CB8AC3E}">
        <p14:creationId xmlns:p14="http://schemas.microsoft.com/office/powerpoint/2010/main" val="2829763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 descr="C:\Users\AVDegtyarev\Desktop\ТАЭС\Курс IL\Новая папка\восклицательный-знак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0" y="1147124"/>
            <a:ext cx="1008112" cy="842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Объект 2"/>
          <p:cNvSpPr txBox="1">
            <a:spLocks/>
          </p:cNvSpPr>
          <p:nvPr/>
        </p:nvSpPr>
        <p:spPr bwMode="auto">
          <a:xfrm>
            <a:off x="368102" y="2204864"/>
            <a:ext cx="8508603" cy="2376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0"/>
              </a:spcBef>
              <a:buNone/>
            </a:pPr>
            <a:r>
              <a:rPr lang="ru-RU" sz="1600" b="1" dirty="0"/>
              <a:t>Целями проведения профилактических мероприятий являются:</a:t>
            </a:r>
          </a:p>
          <a:p>
            <a:pPr algn="just">
              <a:spcBef>
                <a:spcPts val="0"/>
              </a:spcBef>
            </a:pP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снижение аварийности и травматизма </a:t>
            </a:r>
            <a:r>
              <a:rPr lang="ru-RU" sz="1600" dirty="0"/>
              <a:t>на поднадзорных объектах;</a:t>
            </a:r>
          </a:p>
          <a:p>
            <a:pPr algn="just">
              <a:spcBef>
                <a:spcPts val="0"/>
              </a:spcBef>
            </a:pPr>
            <a:r>
              <a:rPr lang="ru-RU" sz="1600" dirty="0"/>
              <a:t>п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редупреждение</a:t>
            </a:r>
            <a:r>
              <a:rPr lang="ru-RU" sz="1600" dirty="0"/>
              <a:t> совершения подконтрольными субъектами 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нарушений обязательных требований,</a:t>
            </a:r>
            <a:r>
              <a:rPr lang="ru-RU" sz="1600" dirty="0"/>
              <a:t> включая устранение причин, факторов и условий, способствующих возможному нарушению обязательных требований;</a:t>
            </a:r>
          </a:p>
          <a:p>
            <a:pPr algn="just">
              <a:spcBef>
                <a:spcPts val="0"/>
              </a:spcBef>
            </a:pP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повышение уровня культуры безопасности</a:t>
            </a:r>
            <a:r>
              <a:rPr lang="ru-RU" sz="1600" dirty="0"/>
              <a:t>;</a:t>
            </a:r>
          </a:p>
          <a:p>
            <a:pPr algn="just">
              <a:spcBef>
                <a:spcPts val="0"/>
              </a:spcBef>
            </a:pPr>
            <a:r>
              <a:rPr lang="ru-RU" sz="1600" dirty="0"/>
              <a:t>ряд иных целей.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3073671" y="1724983"/>
            <a:ext cx="5796136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ru-RU" altLang="ru-RU" sz="1300" i="1" dirty="0">
                <a:latin typeface="Arial" panose="020B0604020202020204" pitchFamily="34" charset="0"/>
                <a:cs typeface="Arial" panose="020B0604020202020204" pitchFamily="34" charset="0"/>
              </a:rPr>
              <a:t>утвержден приказом Федеральной службы по экологическому, технологическому и атомному надзору от </a:t>
            </a:r>
            <a:r>
              <a:rPr lang="ru-RU" altLang="ru-RU" sz="13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21 ноября 2019 г. № 447 </a:t>
            </a:r>
            <a:endParaRPr lang="ru-RU" sz="13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Объект 2"/>
          <p:cNvSpPr txBox="1">
            <a:spLocks/>
          </p:cNvSpPr>
          <p:nvPr/>
        </p:nvSpPr>
        <p:spPr bwMode="auto">
          <a:xfrm>
            <a:off x="368102" y="4087112"/>
            <a:ext cx="8508603" cy="2555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600" b="1" dirty="0"/>
              <a:t>Применяться следующие профилактические мероприятия:</a:t>
            </a:r>
          </a:p>
          <a:p>
            <a:pPr algn="just">
              <a:spcBef>
                <a:spcPts val="0"/>
              </a:spcBef>
            </a:pPr>
            <a:r>
              <a:rPr lang="ru-RU" sz="1600" b="1" dirty="0"/>
              <a:t>правовое просвещение </a:t>
            </a:r>
            <a:r>
              <a:rPr lang="ru-RU" sz="1600" dirty="0"/>
              <a:t>- распространение знаний о правах и обязанностях граждан, юридических лиц и индивидуальных предпринимателей в области обеспечения комплексной безопасности, способах реализации установленных обязательных требований;</a:t>
            </a:r>
          </a:p>
          <a:p>
            <a:pPr algn="just">
              <a:spcBef>
                <a:spcPts val="0"/>
              </a:spcBef>
            </a:pPr>
            <a:r>
              <a:rPr lang="ru-RU" sz="1600" b="1" dirty="0"/>
              <a:t>правовое информирование </a:t>
            </a:r>
            <a:r>
              <a:rPr lang="ru-RU" sz="1600" dirty="0"/>
              <a:t>- деятельность, направленная на доведение информации, касающейся соблюдения обязательных требований;</a:t>
            </a:r>
          </a:p>
          <a:p>
            <a:pPr algn="just">
              <a:spcBef>
                <a:spcPts val="0"/>
              </a:spcBef>
            </a:pPr>
            <a:r>
              <a:rPr lang="ru-RU" sz="1600" b="1" dirty="0"/>
              <a:t>обобщение практики </a:t>
            </a:r>
            <a:r>
              <a:rPr lang="ru-RU" sz="1600" dirty="0"/>
              <a:t>осуществления государственного контроля (надзора).</a:t>
            </a:r>
          </a:p>
          <a:p>
            <a:pPr algn="just">
              <a:spcBef>
                <a:spcPts val="0"/>
              </a:spcBef>
            </a:pPr>
            <a:r>
              <a:rPr lang="ru-RU" sz="1600" b="1" dirty="0"/>
              <a:t>разъяснительная работа </a:t>
            </a:r>
            <a:r>
              <a:rPr lang="ru-RU" sz="1600" dirty="0"/>
              <a:t>относительно процедур контроля и создание различных интерактивных сервисов.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50401" y="1189654"/>
            <a:ext cx="9144000" cy="492089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altLang="ru-RU" sz="2000" b="1" dirty="0" smtClean="0">
                <a:latin typeface="+mn-lt"/>
                <a:cs typeface="Arial" panose="020B0604020202020204" pitchFamily="34" charset="0"/>
              </a:rPr>
              <a:t>ПОРЯДОК ОРГАНИЗАЦИИ РАБОТ ПО ПРОФИЛАКТИКЕ НАРУШЕНИЙ ОБЯЗАТЕЛЬНЫХ ТРЕБОВАНИЙ</a:t>
            </a:r>
            <a:endParaRPr lang="ru-RU" altLang="ru-RU" sz="2000" b="1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2" name="Номер слайда 1">
            <a:extLst>
              <a:ext uri="{FF2B5EF4-FFF2-40B4-BE49-F238E27FC236}">
                <a16:creationId xmlns="" xmlns:a16="http://schemas.microsoft.com/office/drawing/2014/main" id="{7C316402-0217-4F4A-A86A-215438A07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ru-RU" smtClean="0"/>
              <a:pPr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695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75933" y="1810119"/>
            <a:ext cx="8982744" cy="37087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6088" algn="just">
              <a:defRPr/>
            </a:pPr>
            <a:r>
              <a:rPr lang="ru-RU" sz="1600" b="1" dirty="0"/>
              <a:t>Основными причинами допущенных нарушений и обстоятельств, способствующим их возникновению, явились:</a:t>
            </a:r>
          </a:p>
          <a:p>
            <a:pPr marL="257175" indent="-257175" algn="just">
              <a:buClr>
                <a:schemeClr val="accent1"/>
              </a:buClr>
              <a:buFont typeface="Wingdings 3" panose="05040102010807070707" pitchFamily="18" charset="2"/>
              <a:buChar char=""/>
              <a:tabLst>
                <a:tab pos="449580" algn="l"/>
              </a:tabLst>
              <a:defRPr/>
            </a:pPr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недостаточное 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знание и/или невыполнение отдельными руководителями и поднадзорных организаций документов системы качества (процедур, положений, инструкций и т.п.);</a:t>
            </a:r>
          </a:p>
          <a:p>
            <a:pPr marL="257175" indent="-257175" algn="just">
              <a:buClr>
                <a:schemeClr val="accent1"/>
              </a:buClr>
              <a:buFont typeface="Wingdings 3" panose="05040102010807070707" pitchFamily="18" charset="2"/>
              <a:buChar char=""/>
              <a:tabLst>
                <a:tab pos="449580" algn="l"/>
              </a:tabLst>
              <a:defRPr/>
            </a:pPr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недостаточный 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контроль со стороны отдельных руководителей и специалистов за соблюдением требований федеральных норм и правил в ОИАЭ и ненадлежащее исполнение должностных обязанностей ответственными лицами за организацию выполнения УДЛ;</a:t>
            </a:r>
          </a:p>
          <a:p>
            <a:pPr marL="257175" indent="-257175" algn="just">
              <a:buClr>
                <a:schemeClr val="accent1"/>
              </a:buClr>
              <a:buFont typeface="Wingdings 3" panose="05040102010807070707" pitchFamily="18" charset="2"/>
              <a:buChar char=""/>
              <a:tabLst>
                <a:tab pos="449580" algn="l"/>
              </a:tabLst>
              <a:defRPr/>
            </a:pP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недостаточный контроль со стороны лиц, осуществляющих ведомственный (производственный) контроль безопасности за соблюдением требований федеральных норм и правил в области использования атомной энергии.</a:t>
            </a:r>
          </a:p>
          <a:p>
            <a:pPr indent="446088" algn="just">
              <a:spcBef>
                <a:spcPts val="600"/>
              </a:spcBef>
              <a:defRPr/>
            </a:pPr>
            <a:r>
              <a:rPr lang="ru-RU" sz="1600" b="1" dirty="0" smtClean="0"/>
              <a:t>С </a:t>
            </a:r>
            <a:r>
              <a:rPr lang="ru-RU" sz="1600" b="1" dirty="0"/>
              <a:t>целью устранения указанных недостатков </a:t>
            </a:r>
            <a:r>
              <a:rPr lang="ru-RU" sz="1600" b="1" dirty="0" smtClean="0"/>
              <a:t>Управление </a:t>
            </a:r>
            <a:r>
              <a:rPr lang="ru-RU" sz="1600" b="1" dirty="0"/>
              <a:t>принимает следующие меры:</a:t>
            </a:r>
          </a:p>
          <a:p>
            <a:pPr marL="257175" indent="-257175" algn="just">
              <a:buClr>
                <a:schemeClr val="accent1"/>
              </a:buClr>
              <a:buFont typeface="Wingdings 3" panose="05040102010807070707" pitchFamily="18" charset="2"/>
              <a:buChar char=""/>
              <a:tabLst>
                <a:tab pos="449580" algn="l"/>
              </a:tabLst>
              <a:defRPr/>
            </a:pP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проводит проверки (инспекции) соблюдения требований законодательства Российской Федерации по обеспечению </a:t>
            </a:r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радиационной 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безопасности и соблюдение требований норм и правил в ОИАЭ;</a:t>
            </a:r>
          </a:p>
          <a:p>
            <a:pPr marL="257175" indent="-257175" algn="just">
              <a:buClr>
                <a:schemeClr val="accent1"/>
              </a:buClr>
              <a:buFont typeface="Wingdings 3" panose="05040102010807070707" pitchFamily="18" charset="2"/>
              <a:buChar char=""/>
              <a:tabLst>
                <a:tab pos="449580" algn="l"/>
              </a:tabLst>
              <a:defRPr/>
            </a:pP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применяет меры административного наказания при обнаружении нарушений федеральных норм и правил, учитывая соответствие указанных мер тяжести нарушений;</a:t>
            </a:r>
          </a:p>
          <a:p>
            <a:pPr marL="257175" indent="-257175" algn="just">
              <a:buClr>
                <a:schemeClr val="accent1"/>
              </a:buClr>
              <a:buFont typeface="Wingdings 3" panose="05040102010807070707" pitchFamily="18" charset="2"/>
              <a:buChar char=""/>
              <a:tabLst>
                <a:tab pos="449580" algn="l"/>
              </a:tabLst>
              <a:defRPr/>
            </a:pP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участвует в разработке и </a:t>
            </a:r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переработке  </a:t>
            </a:r>
            <a:endParaRPr lang="ru-RU" sz="1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851" y="5469420"/>
            <a:ext cx="1264835" cy="1194567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38813" y="1272678"/>
            <a:ext cx="88569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85725" algn="ctr"/>
            <a:r>
              <a:rPr lang="ru-RU" sz="14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Задачами обобщения и анализа правоприменительной практики является -</a:t>
            </a:r>
          </a:p>
          <a:p>
            <a:pPr indent="85725" algn="ctr"/>
            <a:r>
              <a:rPr lang="ru-RU" sz="14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выявление проблемных вопросов применяемых </a:t>
            </a:r>
            <a:r>
              <a:rPr lang="ru-RU" sz="1400" b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Управлением </a:t>
            </a:r>
            <a:r>
              <a:rPr lang="ru-RU" sz="14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обязательных требований</a:t>
            </a:r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91686" y="5498125"/>
            <a:ext cx="7493882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altLang="ru-RU" sz="1400" b="1" i="1" dirty="0">
                <a:solidFill>
                  <a:srgbClr val="003C80"/>
                </a:solidFill>
                <a:cs typeface="Times New Roman" pitchFamily="18" charset="0"/>
              </a:rPr>
              <a:t>Общая оценка состояния безопасности радиационно опасных объектов оценивается как</a:t>
            </a:r>
          </a:p>
          <a:p>
            <a:pPr algn="ctr"/>
            <a:r>
              <a:rPr lang="ru-RU" altLang="ru-RU" sz="1400" b="1" i="1" dirty="0">
                <a:solidFill>
                  <a:srgbClr val="003C80"/>
                </a:solidFill>
                <a:cs typeface="Times New Roman" pitchFamily="18" charset="0"/>
              </a:rPr>
              <a:t> УДОВЛЕТВОРИТЕЛЬНАЯ </a:t>
            </a:r>
            <a:endParaRPr lang="ru-RU" altLang="ru-RU" sz="1400" b="1" i="1" dirty="0" smtClean="0">
              <a:solidFill>
                <a:srgbClr val="003C80"/>
              </a:solidFill>
              <a:cs typeface="Times New Roman" pitchFamily="18" charset="0"/>
            </a:endParaRPr>
          </a:p>
          <a:p>
            <a:pPr algn="ctr"/>
            <a:endParaRPr lang="ru-RU" altLang="ru-RU" sz="1400" b="1" i="1" dirty="0">
              <a:solidFill>
                <a:srgbClr val="003C80"/>
              </a:solidFill>
              <a:cs typeface="Times New Roman" pitchFamily="18" charset="0"/>
            </a:endParaRPr>
          </a:p>
          <a:p>
            <a:pPr algn="ctr"/>
            <a:r>
              <a:rPr lang="ru-RU" altLang="ru-RU" sz="1400" b="1" i="1" dirty="0"/>
              <a:t>За отчетный период нарушений, которые привели или могли привести к воздействию на окружающую среду и облучению населения выше установленных норм,  </a:t>
            </a:r>
            <a:r>
              <a:rPr lang="ru-RU" altLang="ru-RU" sz="1400" b="1" i="1" dirty="0" smtClean="0"/>
              <a:t/>
            </a:r>
            <a:br>
              <a:rPr lang="ru-RU" altLang="ru-RU" sz="1400" b="1" i="1" dirty="0" smtClean="0"/>
            </a:br>
            <a:r>
              <a:rPr lang="ru-RU" altLang="ru-RU" sz="1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 </a:t>
            </a:r>
            <a:r>
              <a:rPr lang="ru-RU" altLang="ru-RU" sz="14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ВЫЯВЛЕНО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-63888" y="926770"/>
            <a:ext cx="9144000" cy="492089"/>
          </a:xfrm>
        </p:spPr>
        <p:txBody>
          <a:bodyPr>
            <a:normAutofit/>
          </a:bodyPr>
          <a:lstStyle/>
          <a:p>
            <a:r>
              <a:rPr lang="ru-RU" b="1" dirty="0" smtClean="0">
                <a:cs typeface="Arial" pitchFamily="34" charset="0"/>
              </a:rPr>
              <a:t>Заключение и выводы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ru-RU" smtClean="0"/>
              <a:pPr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1951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5620535"/>
            <a:ext cx="1117034" cy="1212957"/>
          </a:xfrm>
          <a:prstGeom prst="rect">
            <a:avLst/>
          </a:prstGeom>
        </p:spPr>
      </p:pic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582567" y="5688402"/>
            <a:ext cx="7371306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altLang="ru-RU" sz="1600" b="1" i="1" dirty="0">
                <a:solidFill>
                  <a:srgbClr val="003C80"/>
                </a:solidFill>
                <a:cs typeface="Times New Roman" pitchFamily="18" charset="0"/>
              </a:rPr>
              <a:t>Эффективность надзорной деятельности </a:t>
            </a:r>
            <a:r>
              <a:rPr lang="ru-RU" altLang="ru-RU" sz="16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подтверждается отсутствием нарушений в работе, </a:t>
            </a:r>
            <a:r>
              <a:rPr lang="ru-RU" altLang="ru-RU" sz="1600" b="1" i="1" dirty="0">
                <a:solidFill>
                  <a:srgbClr val="003C80"/>
                </a:solidFill>
                <a:cs typeface="Times New Roman" pitchFamily="18" charset="0"/>
              </a:rPr>
              <a:t>способных привести к облучению персонала, населения и загрязнению окружающей среды выше установленных </a:t>
            </a:r>
            <a:r>
              <a:rPr lang="ru-RU" altLang="ru-RU" sz="1600" b="1" i="1" dirty="0" smtClean="0">
                <a:solidFill>
                  <a:srgbClr val="003C80"/>
                </a:solidFill>
                <a:cs typeface="Times New Roman" pitchFamily="18" charset="0"/>
              </a:rPr>
              <a:t>нормативов</a:t>
            </a:r>
            <a:br>
              <a:rPr lang="ru-RU" altLang="ru-RU" sz="1600" b="1" i="1" dirty="0" smtClean="0">
                <a:solidFill>
                  <a:srgbClr val="003C80"/>
                </a:solidFill>
                <a:cs typeface="Times New Roman" pitchFamily="18" charset="0"/>
              </a:rPr>
            </a:br>
            <a:r>
              <a:rPr lang="ru-RU" altLang="ru-RU" sz="1600" b="1" i="1" dirty="0" smtClean="0">
                <a:solidFill>
                  <a:srgbClr val="003C80"/>
                </a:solidFill>
                <a:cs typeface="Times New Roman" pitchFamily="18" charset="0"/>
              </a:rPr>
              <a:t> </a:t>
            </a:r>
            <a:r>
              <a:rPr lang="ru-RU" altLang="ru-RU" sz="1600" b="1" i="1" dirty="0">
                <a:solidFill>
                  <a:srgbClr val="003C80"/>
                </a:solidFill>
                <a:cs typeface="Times New Roman" pitchFamily="18" charset="0"/>
              </a:rPr>
              <a:t>(как предельных так и контрольных).</a:t>
            </a:r>
          </a:p>
        </p:txBody>
      </p:sp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Результаты анализа правоприменительной (ПП) практики</a:t>
            </a:r>
            <a:endParaRPr lang="ru-RU" b="1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ru-RU" smtClean="0"/>
              <a:pPr/>
              <a:t>27</a:t>
            </a:fld>
            <a:endParaRPr lang="ru-RU"/>
          </a:p>
        </p:txBody>
      </p:sp>
      <p:sp>
        <p:nvSpPr>
          <p:cNvPr id="18" name="Прямоугольник 4"/>
          <p:cNvSpPr>
            <a:spLocks noChangeArrowheads="1"/>
          </p:cNvSpPr>
          <p:nvPr/>
        </p:nvSpPr>
        <p:spPr bwMode="auto">
          <a:xfrm>
            <a:off x="184359" y="1715777"/>
            <a:ext cx="8763746" cy="3754874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marL="1439863" indent="-1265238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tabLst>
                <a:tab pos="0" algn="l"/>
                <a:tab pos="447675" algn="l"/>
                <a:tab pos="1346200" algn="l"/>
                <a:tab pos="1439863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tabLst>
                <a:tab pos="0" algn="l"/>
                <a:tab pos="447675" algn="l"/>
                <a:tab pos="1346200" algn="l"/>
                <a:tab pos="1439863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tabLst>
                <a:tab pos="0" algn="l"/>
                <a:tab pos="447675" algn="l"/>
                <a:tab pos="1346200" algn="l"/>
                <a:tab pos="1439863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tabLst>
                <a:tab pos="0" algn="l"/>
                <a:tab pos="447675" algn="l"/>
                <a:tab pos="1346200" algn="l"/>
                <a:tab pos="1439863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tabLst>
                <a:tab pos="0" algn="l"/>
                <a:tab pos="447675" algn="l"/>
                <a:tab pos="1346200" algn="l"/>
                <a:tab pos="1439863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tabLst>
                <a:tab pos="0" algn="l"/>
                <a:tab pos="447675" algn="l"/>
                <a:tab pos="1346200" algn="l"/>
                <a:tab pos="1439863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tabLst>
                <a:tab pos="0" algn="l"/>
                <a:tab pos="447675" algn="l"/>
                <a:tab pos="1346200" algn="l"/>
                <a:tab pos="1439863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tabLst>
                <a:tab pos="0" algn="l"/>
                <a:tab pos="447675" algn="l"/>
                <a:tab pos="1346200" algn="l"/>
                <a:tab pos="1439863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tabLst>
                <a:tab pos="0" algn="l"/>
                <a:tab pos="447675" algn="l"/>
                <a:tab pos="1346200" algn="l"/>
                <a:tab pos="1439863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marL="257175" indent="-257175" algn="just">
              <a:spcBef>
                <a:spcPts val="600"/>
              </a:spcBef>
              <a:tabLst>
                <a:tab pos="449580" algn="l"/>
              </a:tabLst>
              <a:defRPr/>
            </a:pP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ПП осуществляется в рамках правового поля; </a:t>
            </a:r>
          </a:p>
          <a:p>
            <a:pPr marL="257175" indent="-257175" algn="just">
              <a:spcBef>
                <a:spcPts val="600"/>
              </a:spcBef>
              <a:tabLst>
                <a:tab pos="449580" algn="l"/>
              </a:tabLst>
              <a:defRPr/>
            </a:pP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Утвержденный ежегодный план проверок юридических лиц и индивидуальных предпринимателей соблюдается в полном объеме;</a:t>
            </a:r>
          </a:p>
          <a:p>
            <a:pPr marL="257175" indent="-257175" algn="just">
              <a:spcBef>
                <a:spcPts val="600"/>
              </a:spcBef>
              <a:tabLst>
                <a:tab pos="449580" algn="l"/>
              </a:tabLst>
              <a:defRPr/>
            </a:pPr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Основания 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для проведения внеплановых проверок соответствует законодательству;</a:t>
            </a:r>
          </a:p>
          <a:p>
            <a:pPr marL="257175" indent="-257175" algn="just">
              <a:spcBef>
                <a:spcPts val="600"/>
              </a:spcBef>
              <a:tabLst>
                <a:tab pos="449580" algn="l"/>
              </a:tabLst>
              <a:defRPr/>
            </a:pPr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Разработка 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и издание распоряжений о проведении проверок, и их содержание соответствует установленным требованиям;</a:t>
            </a:r>
          </a:p>
          <a:p>
            <a:pPr marL="257175" indent="-257175" algn="just">
              <a:spcBef>
                <a:spcPts val="600"/>
              </a:spcBef>
              <a:tabLst>
                <a:tab pos="449580" algn="l"/>
              </a:tabLst>
              <a:defRPr/>
            </a:pP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Нарушений в соблюдении прав юридических лиц и индивидуальных предпринимателей при организации и проведении проверки не установлено;</a:t>
            </a:r>
          </a:p>
          <a:p>
            <a:pPr marL="257175" indent="-257175" algn="just">
              <a:spcBef>
                <a:spcPts val="600"/>
              </a:spcBef>
              <a:tabLst>
                <a:tab pos="449580" algn="l"/>
              </a:tabLst>
              <a:defRPr/>
            </a:pPr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ПП 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осуществляется в полном объеме (предостережение, предписание, дела об административных правонарушениях);</a:t>
            </a:r>
          </a:p>
          <a:p>
            <a:pPr marL="257175" indent="-257175" algn="just">
              <a:spcBef>
                <a:spcPts val="600"/>
              </a:spcBef>
              <a:tabLst>
                <a:tab pos="449580" algn="l"/>
              </a:tabLst>
              <a:defRPr/>
            </a:pP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ПП способствует повышению качественных показателей надзорной деятельности</a:t>
            </a:r>
          </a:p>
        </p:txBody>
      </p:sp>
    </p:spTree>
    <p:extLst>
      <p:ext uri="{BB962C8B-B14F-4D97-AF65-F5344CB8AC3E}">
        <p14:creationId xmlns:p14="http://schemas.microsoft.com/office/powerpoint/2010/main" val="3492043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-660632" y="3800649"/>
            <a:ext cx="896448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БЛАГОДАРЮ ЗА ВНИМАНИЕ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401232" y="5022253"/>
            <a:ext cx="6840760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Джавадов Вадим Арифович</a:t>
            </a:r>
          </a:p>
          <a:p>
            <a:pPr algn="ctr"/>
            <a:r>
              <a:rPr lang="ru-RU" altLang="ru-RU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Северо-Европейского межрегионального территориального управления по надзору за ядерной и радиационной безопасностью</a:t>
            </a:r>
            <a:endParaRPr lang="ru-RU" altLang="ru-RU" dirty="0">
              <a:solidFill>
                <a:schemeClr val="accent2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1400" i="1" dirty="0" smtClean="0"/>
              <a:t>г</a:t>
            </a:r>
            <a:r>
              <a:rPr lang="ru-RU" sz="1400" i="1" dirty="0"/>
              <a:t>. Санкт-Петербург, ул. Бухарестская, д. 6, литера А</a:t>
            </a:r>
            <a:r>
              <a:rPr lang="ru-RU" sz="1400" i="1" dirty="0" smtClean="0"/>
              <a:t>, </a:t>
            </a:r>
            <a:endParaRPr lang="ru-RU" sz="1400" i="1" dirty="0"/>
          </a:p>
          <a:p>
            <a:pPr algn="ctr"/>
            <a:r>
              <a:rPr lang="ru-RU" sz="1400" i="1" dirty="0"/>
              <a:t>тел. +7 (921) 998-58-80</a:t>
            </a:r>
            <a:r>
              <a:rPr lang="ru-RU" sz="1400" i="1" dirty="0" smtClean="0"/>
              <a:t>;</a:t>
            </a:r>
          </a:p>
          <a:p>
            <a:pPr algn="ctr"/>
            <a:r>
              <a:rPr lang="ru-RU" sz="1400" i="1" dirty="0" smtClean="0"/>
              <a:t> </a:t>
            </a:r>
            <a:r>
              <a:rPr lang="ru-RU" sz="1400" i="1" dirty="0" err="1"/>
              <a:t>эл.почта</a:t>
            </a:r>
            <a:r>
              <a:rPr lang="ru-RU" sz="1400" i="1" dirty="0"/>
              <a:t>: </a:t>
            </a:r>
            <a:r>
              <a:rPr lang="en-US" sz="1400" i="1" dirty="0">
                <a:solidFill>
                  <a:srgbClr val="0070C0"/>
                </a:solidFill>
              </a:rPr>
              <a:t>v.dzhavadov@se-nrs.gosnadzor.gov.ru</a:t>
            </a:r>
            <a:endParaRPr lang="ru-RU" sz="1400" i="1" dirty="0">
              <a:solidFill>
                <a:srgbClr val="0070C0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4294967295"/>
          </p:nvPr>
        </p:nvSpPr>
        <p:spPr>
          <a:xfrm>
            <a:off x="8388350" y="6524627"/>
            <a:ext cx="755650" cy="333375"/>
          </a:xfrm>
        </p:spPr>
        <p:txBody>
          <a:bodyPr/>
          <a:lstStyle/>
          <a:p>
            <a:fld id="{33D6E5A2-EC83-451F-A719-9AC1370DD5CF}" type="slidenum">
              <a:rPr lang="ru-RU" smtClean="0"/>
              <a:pPr/>
              <a:t>28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520" y="1988840"/>
            <a:ext cx="2202179" cy="165618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7656" y="4293096"/>
            <a:ext cx="1594480" cy="204723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2695713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064959"/>
            <a:ext cx="9144000" cy="492089"/>
          </a:xfrm>
        </p:spPr>
        <p:txBody>
          <a:bodyPr>
            <a:noAutofit/>
          </a:bodyPr>
          <a:lstStyle/>
          <a:p>
            <a:r>
              <a:rPr lang="ru-RU" sz="1800" b="1" dirty="0" smtClean="0"/>
              <a:t>ЗАДАЧАМИ ОБОБЩЕНИЯ И АНАЛИЗА ПРАВОПРИМЕНИТЕЛЬНОЙ ПРАКТИКИ ЯВЛЯЮТСЯ:</a:t>
            </a:r>
            <a:endParaRPr lang="ru-RU" sz="1800" b="1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B63BC-7EC6-405B-A8B3-990F8CBB9186}" type="slidenum">
              <a:rPr lang="ru-RU" smtClean="0"/>
              <a:pPr/>
              <a:t>3</a:t>
            </a:fld>
            <a:endParaRPr lang="ru-RU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143508" y="1586720"/>
            <a:ext cx="8856984" cy="3942812"/>
          </a:xfrm>
        </p:spPr>
        <p:txBody>
          <a:bodyPr>
            <a:noAutofit/>
          </a:bodyPr>
          <a:lstStyle/>
          <a:p>
            <a:pPr marL="457200" indent="-457200" algn="just">
              <a:spcBef>
                <a:spcPts val="300"/>
              </a:spcBef>
              <a:buFont typeface="Wingdings" panose="05000000000000000000" pitchFamily="2" charset="2"/>
              <a:buChar char="Ø"/>
            </a:pPr>
            <a:r>
              <a:rPr lang="ru-RU" sz="1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выявление проблемных вопросов </a:t>
            </a:r>
            <a:r>
              <a:rPr lang="ru-RU" sz="1800" dirty="0">
                <a:solidFill>
                  <a:schemeClr val="tx1"/>
                </a:solidFill>
              </a:rPr>
              <a:t>применяемых Управлением </a:t>
            </a:r>
            <a:r>
              <a:rPr lang="ru-RU" sz="1800" dirty="0" smtClean="0">
                <a:solidFill>
                  <a:schemeClr val="tx1"/>
                </a:solidFill>
              </a:rPr>
              <a:t>обязательных </a:t>
            </a:r>
            <a:r>
              <a:rPr lang="ru-RU" sz="1800" dirty="0">
                <a:solidFill>
                  <a:schemeClr val="tx1"/>
                </a:solidFill>
              </a:rPr>
              <a:t>требований;</a:t>
            </a:r>
          </a:p>
          <a:p>
            <a:pPr marL="457200" indent="-457200" algn="just">
              <a:spcBef>
                <a:spcPts val="300"/>
              </a:spcBef>
              <a:buFont typeface="Wingdings" panose="05000000000000000000" pitchFamily="2" charset="2"/>
              <a:buChar char="Ø"/>
            </a:pPr>
            <a:r>
              <a:rPr lang="ru-RU" sz="1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выработка</a:t>
            </a:r>
            <a:r>
              <a:rPr lang="ru-RU" sz="1800" dirty="0">
                <a:solidFill>
                  <a:schemeClr val="tx1"/>
                </a:solidFill>
              </a:rPr>
              <a:t> с привлечением широкого круга заинтересованных лиц </a:t>
            </a:r>
            <a:r>
              <a:rPr lang="ru-RU" sz="1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оптимальных решений проблемных вопросов</a:t>
            </a:r>
            <a:r>
              <a:rPr lang="ru-RU" sz="1800" dirty="0">
                <a:solidFill>
                  <a:schemeClr val="tx1"/>
                </a:solidFill>
              </a:rPr>
              <a:t> правоприменительной практики и их реализация;</a:t>
            </a:r>
          </a:p>
          <a:p>
            <a:pPr marL="457200" indent="-457200" algn="just">
              <a:spcBef>
                <a:spcPts val="300"/>
              </a:spcBef>
              <a:buFont typeface="Wingdings" panose="05000000000000000000" pitchFamily="2" charset="2"/>
              <a:buChar char="Ø"/>
            </a:pPr>
            <a:r>
              <a:rPr lang="ru-RU" sz="1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выявление устаревших, дублирующих и избыточных обязательных требований</a:t>
            </a:r>
            <a:r>
              <a:rPr lang="ru-RU" sz="1800" dirty="0">
                <a:solidFill>
                  <a:schemeClr val="tx1"/>
                </a:solidFill>
              </a:rPr>
              <a:t>, подготовка и внесение предложений по их устранению;</a:t>
            </a:r>
          </a:p>
          <a:p>
            <a:pPr marL="457200" indent="-457200" algn="just">
              <a:spcBef>
                <a:spcPts val="300"/>
              </a:spcBef>
              <a:buFont typeface="Wingdings" panose="05000000000000000000" pitchFamily="2" charset="2"/>
              <a:buChar char="Ø"/>
            </a:pPr>
            <a:r>
              <a:rPr lang="ru-RU" sz="1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выявление избыточных контрольно-надзорных функций, </a:t>
            </a:r>
            <a:r>
              <a:rPr lang="ru-RU" sz="1800" dirty="0">
                <a:solidFill>
                  <a:schemeClr val="tx1"/>
                </a:solidFill>
              </a:rPr>
              <a:t>подготовка и внесение предложений по их устранению;</a:t>
            </a:r>
          </a:p>
          <a:p>
            <a:pPr marL="457200" indent="-457200" algn="just">
              <a:spcBef>
                <a:spcPts val="300"/>
              </a:spcBef>
              <a:buFont typeface="Wingdings" panose="05000000000000000000" pitchFamily="2" charset="2"/>
              <a:buChar char="Ø"/>
            </a:pPr>
            <a:r>
              <a:rPr lang="ru-RU" sz="1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подготовка предложений по совершенствованию законодательства</a:t>
            </a:r>
            <a:r>
              <a:rPr lang="ru-RU" sz="1800" dirty="0">
                <a:solidFill>
                  <a:schemeClr val="tx1"/>
                </a:solidFill>
              </a:rPr>
              <a:t>;</a:t>
            </a:r>
          </a:p>
          <a:p>
            <a:pPr marL="457200" indent="-457200" algn="just">
              <a:spcBef>
                <a:spcPts val="300"/>
              </a:spcBef>
              <a:buFont typeface="Wingdings" panose="05000000000000000000" pitchFamily="2" charset="2"/>
              <a:buChar char="Ø"/>
            </a:pPr>
            <a:r>
              <a:rPr lang="ru-RU" sz="1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выявление наиболее часто встречающихся случаев нарушений обязательных требований</a:t>
            </a:r>
            <a:r>
              <a:rPr lang="ru-RU" sz="1800" dirty="0">
                <a:solidFill>
                  <a:schemeClr val="tx1"/>
                </a:solidFill>
              </a:rPr>
              <a:t>, к которым относятся нарушения, выявляемые в течение отчетного периода при проведении не менее чем 10 процентов мероприятий по контролю, а также подготовка предложений по реализации профилактических мероприятий для их предупреждения;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735" b="89381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6516" y="5212198"/>
            <a:ext cx="2456333" cy="16458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04663" y="5602055"/>
            <a:ext cx="643258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выявление</a:t>
            </a:r>
            <a:r>
              <a:rPr lang="ru-RU" dirty="0"/>
              <a:t> данных, свидетельствующих о наличии различных подходов к применению и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иных проблемных вопросов применения обязательных требований.</a:t>
            </a:r>
          </a:p>
        </p:txBody>
      </p:sp>
    </p:spTree>
    <p:extLst>
      <p:ext uri="{BB962C8B-B14F-4D97-AF65-F5344CB8AC3E}">
        <p14:creationId xmlns:p14="http://schemas.microsoft.com/office/powerpoint/2010/main" val="2639098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945849"/>
            <a:ext cx="9144000" cy="492089"/>
          </a:xfrm>
        </p:spPr>
        <p:txBody>
          <a:bodyPr>
            <a:normAutofit/>
          </a:bodyPr>
          <a:lstStyle/>
          <a:p>
            <a:r>
              <a:rPr lang="ru-RU" altLang="ru-RU" b="1" dirty="0" smtClean="0">
                <a:ln w="6350">
                  <a:noFill/>
                </a:ln>
                <a:solidFill>
                  <a:srgbClr val="000000"/>
                </a:solidFill>
              </a:rPr>
              <a:t>ОСНОВНЫЕ ПОЛНОМОЧИЯ УПРАВЛЕНИЯ 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B63BC-7EC6-405B-A8B3-990F8CBB9186}" type="slidenum">
              <a:rPr lang="ru-RU" smtClean="0"/>
              <a:pPr/>
              <a:t>4</a:t>
            </a:fld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0" y="1434351"/>
            <a:ext cx="8856984" cy="4658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 fontAlgn="base">
              <a:lnSpc>
                <a:spcPct val="115000"/>
              </a:lnSpc>
              <a:buFont typeface="Wingdings" panose="05000000000000000000" pitchFamily="2" charset="2"/>
              <a:buChar char="Ø"/>
            </a:pPr>
            <a:r>
              <a:rPr lang="ru-RU" sz="1500" dirty="0" smtClean="0"/>
              <a:t>осуществляет </a:t>
            </a:r>
            <a:r>
              <a:rPr lang="ru-RU" sz="1500" dirty="0"/>
              <a:t>федеральный государственный надзор в области использования атомной энергии;</a:t>
            </a:r>
          </a:p>
          <a:p>
            <a:pPr marL="457200" indent="-457200" algn="just" fontAlgn="base">
              <a:lnSpc>
                <a:spcPct val="115000"/>
              </a:lnSpc>
              <a:buFont typeface="Wingdings" panose="05000000000000000000" pitchFamily="2" charset="2"/>
              <a:buChar char="Ø"/>
            </a:pPr>
            <a:r>
              <a:rPr lang="ru-RU" sz="1500" dirty="0" smtClean="0"/>
              <a:t>осуществляет </a:t>
            </a:r>
            <a:r>
              <a:rPr lang="ru-RU" sz="1500" dirty="0"/>
              <a:t>федеральный государственный строительный надзор при строительстве и реконструкции объектов использования атомной энергии;</a:t>
            </a:r>
          </a:p>
          <a:p>
            <a:pPr marL="457200" indent="-457200" algn="just" fontAlgn="base">
              <a:lnSpc>
                <a:spcPct val="115000"/>
              </a:lnSpc>
              <a:buFont typeface="Wingdings" panose="05000000000000000000" pitchFamily="2" charset="2"/>
              <a:buChar char="Ø"/>
            </a:pPr>
            <a:r>
              <a:rPr lang="ru-RU" sz="1500" dirty="0" smtClean="0"/>
              <a:t>предоставляет </a:t>
            </a:r>
            <a:r>
              <a:rPr lang="ru-RU" sz="1500" dirty="0"/>
              <a:t>государственную услугу по лицензированию деятельности в области использования атомной энергии;</a:t>
            </a:r>
          </a:p>
          <a:p>
            <a:pPr marL="457200" indent="-457200" algn="just" fontAlgn="base">
              <a:lnSpc>
                <a:spcPct val="115000"/>
              </a:lnSpc>
              <a:buFont typeface="Wingdings" panose="05000000000000000000" pitchFamily="2" charset="2"/>
              <a:buChar char="Ø"/>
            </a:pPr>
            <a:r>
              <a:rPr lang="ru-RU" sz="1500" dirty="0" smtClean="0"/>
              <a:t>осуществляет </a:t>
            </a:r>
            <a:r>
              <a:rPr lang="ru-RU" sz="1500" dirty="0"/>
              <a:t>регистрацию организаций, осуществляющих деятельность по эксплуатации радиационных источников, содержащих в своем составе только радионуклидные источники четвертой и пятой категорий радиационной опасности;</a:t>
            </a:r>
          </a:p>
          <a:p>
            <a:pPr marL="457200" indent="-457200" algn="just" fontAlgn="base">
              <a:lnSpc>
                <a:spcPct val="115000"/>
              </a:lnSpc>
              <a:buFont typeface="Wingdings" panose="05000000000000000000" pitchFamily="2" charset="2"/>
              <a:buChar char="Ø"/>
            </a:pPr>
            <a:r>
              <a:rPr lang="ru-RU" sz="1500" dirty="0" smtClean="0"/>
              <a:t>предоставляет </a:t>
            </a:r>
            <a:r>
              <a:rPr lang="ru-RU" sz="1500" dirty="0"/>
              <a:t>государственную услугу по выдаче разрешений на право ведения работ в области использования атомной энергии, выдаваемых работникам объектов использования атомной энергии;</a:t>
            </a:r>
          </a:p>
          <a:p>
            <a:pPr marL="457200" indent="-457200" algn="just" fontAlgn="base">
              <a:lnSpc>
                <a:spcPct val="115000"/>
              </a:lnSpc>
              <a:buFont typeface="Wingdings" panose="05000000000000000000" pitchFamily="2" charset="2"/>
              <a:buChar char="Ø"/>
            </a:pPr>
            <a:r>
              <a:rPr lang="ru-RU" sz="900" strike="sngStrike" dirty="0" smtClean="0"/>
              <a:t>предоставляет </a:t>
            </a:r>
            <a:r>
              <a:rPr lang="ru-RU" sz="900" strike="sngStrike" dirty="0"/>
              <a:t>государственные услуги по установлению нормативов предельно допустимых выбросов радиоактивных веществ в атмосферный воздух и нормативов допустимых сбросов радиоактивных веществ в водные объекты, выдаче разрешений на выбросы и сбросы радиоактивных веществ в окружающую среду;</a:t>
            </a:r>
          </a:p>
          <a:p>
            <a:pPr marL="457200" indent="-457200" algn="just" fontAlgn="base">
              <a:lnSpc>
                <a:spcPct val="115000"/>
              </a:lnSpc>
              <a:buFont typeface="Wingdings" panose="05000000000000000000" pitchFamily="2" charset="2"/>
              <a:buChar char="Ø"/>
            </a:pPr>
            <a:r>
              <a:rPr lang="ru-RU" sz="1500" dirty="0" smtClean="0"/>
              <a:t>и </a:t>
            </a:r>
            <a:r>
              <a:rPr lang="ru-RU" sz="1500" dirty="0"/>
              <a:t>иные полномочия, в соответствии с «Положением </a:t>
            </a:r>
            <a:r>
              <a:rPr lang="ru-RU" sz="1500" dirty="0" smtClean="0"/>
              <a:t>о Северо-Европейском межрегиональном территориальном управлении по надзору за ядерной и радиационной безопасностью Федеральной службы по экологическому, технологическому и </a:t>
            </a:r>
            <a:r>
              <a:rPr lang="ru-RU" sz="1500" dirty="0"/>
              <a:t>атомному надзору» утвержденным приказом руководителя Федеральной службы по экологическому, технологическому и атомному надзору </a:t>
            </a:r>
            <a:r>
              <a:rPr lang="ru-RU" sz="1500" dirty="0" smtClean="0"/>
              <a:t/>
            </a:r>
            <a:br>
              <a:rPr lang="ru-RU" sz="1500" dirty="0" smtClean="0"/>
            </a:br>
            <a:r>
              <a:rPr lang="ru-RU" sz="1500" dirty="0" smtClean="0"/>
              <a:t>от </a:t>
            </a:r>
            <a:r>
              <a:rPr lang="ru-RU" sz="1500" dirty="0"/>
              <a:t>28 июня 2016 г. № </a:t>
            </a:r>
            <a:r>
              <a:rPr lang="ru-RU" sz="1500" dirty="0" smtClean="0"/>
              <a:t>243</a:t>
            </a:r>
            <a:endParaRPr lang="ru-RU" sz="1500" dirty="0"/>
          </a:p>
        </p:txBody>
      </p:sp>
    </p:spTree>
    <p:extLst>
      <p:ext uri="{BB962C8B-B14F-4D97-AF65-F5344CB8AC3E}">
        <p14:creationId xmlns:p14="http://schemas.microsoft.com/office/powerpoint/2010/main" val="3965855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107506" y="1026471"/>
            <a:ext cx="8972915" cy="492089"/>
          </a:xfrm>
        </p:spPr>
        <p:txBody>
          <a:bodyPr>
            <a:noAutofit/>
          </a:bodyPr>
          <a:lstStyle/>
          <a:p>
            <a:r>
              <a:rPr lang="ru-RU" sz="2200" b="1" dirty="0" smtClean="0"/>
              <a:t>ОБЪЕКТЫ ПРОВЕДЕНИЯ ГОСУДАРСТВЕННОГО КОНТРОЛЯ (НАДЗОРА)</a:t>
            </a:r>
            <a:endParaRPr lang="ru-RU" sz="2200" b="1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ru-RU" smtClean="0"/>
              <a:pPr/>
              <a:t>5</a:t>
            </a:fld>
            <a:endParaRPr lang="ru-RU"/>
          </a:p>
        </p:txBody>
      </p:sp>
      <p:sp>
        <p:nvSpPr>
          <p:cNvPr id="17" name="Объект 2"/>
          <p:cNvSpPr>
            <a:spLocks noGrp="1"/>
          </p:cNvSpPr>
          <p:nvPr>
            <p:ph type="subTitle" idx="1"/>
          </p:nvPr>
        </p:nvSpPr>
        <p:spPr>
          <a:xfrm>
            <a:off x="270036" y="2253453"/>
            <a:ext cx="4238385" cy="3260473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indent="304800" algn="just">
              <a:spcBef>
                <a:spcPts val="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/>
            </a:pPr>
            <a:r>
              <a:rPr lang="ru-RU" sz="1600" dirty="0">
                <a:solidFill>
                  <a:srgbClr val="404040"/>
                </a:solidFill>
              </a:rPr>
              <a:t>медицина; </a:t>
            </a:r>
          </a:p>
          <a:p>
            <a:pPr indent="304800" algn="just">
              <a:spcBef>
                <a:spcPts val="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/>
            </a:pPr>
            <a:r>
              <a:rPr lang="ru-RU" sz="1600" dirty="0">
                <a:solidFill>
                  <a:srgbClr val="404040"/>
                </a:solidFill>
              </a:rPr>
              <a:t>промышленность;</a:t>
            </a:r>
          </a:p>
          <a:p>
            <a:pPr indent="304800" algn="just">
              <a:spcBef>
                <a:spcPts val="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/>
            </a:pPr>
            <a:r>
              <a:rPr lang="ru-RU" sz="1600" dirty="0">
                <a:solidFill>
                  <a:srgbClr val="404040"/>
                </a:solidFill>
              </a:rPr>
              <a:t>МО РФ;</a:t>
            </a:r>
          </a:p>
          <a:p>
            <a:pPr indent="304800" algn="just">
              <a:spcBef>
                <a:spcPts val="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/>
            </a:pPr>
            <a:r>
              <a:rPr lang="ru-RU" sz="1600" dirty="0">
                <a:solidFill>
                  <a:srgbClr val="404040"/>
                </a:solidFill>
              </a:rPr>
              <a:t>ГО и ЧС;</a:t>
            </a:r>
          </a:p>
          <a:p>
            <a:pPr indent="304800" algn="just">
              <a:spcBef>
                <a:spcPts val="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/>
            </a:pPr>
            <a:r>
              <a:rPr lang="ru-RU" sz="1600" dirty="0">
                <a:solidFill>
                  <a:srgbClr val="404040"/>
                </a:solidFill>
              </a:rPr>
              <a:t>войска национальной гвардии РФ;</a:t>
            </a:r>
          </a:p>
          <a:p>
            <a:pPr indent="304800" algn="just">
              <a:spcBef>
                <a:spcPts val="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/>
            </a:pPr>
            <a:r>
              <a:rPr lang="ru-RU" sz="1600" dirty="0">
                <a:solidFill>
                  <a:srgbClr val="404040"/>
                </a:solidFill>
              </a:rPr>
              <a:t>УФСИН РФ;</a:t>
            </a:r>
          </a:p>
          <a:p>
            <a:pPr indent="304800" algn="just">
              <a:spcBef>
                <a:spcPts val="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/>
            </a:pPr>
            <a:r>
              <a:rPr lang="ru-RU" sz="1600" dirty="0">
                <a:solidFill>
                  <a:srgbClr val="404040"/>
                </a:solidFill>
              </a:rPr>
              <a:t>геология;</a:t>
            </a:r>
          </a:p>
          <a:p>
            <a:pPr indent="304800" algn="just">
              <a:spcBef>
                <a:spcPts val="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/>
            </a:pPr>
            <a:r>
              <a:rPr lang="ru-RU" sz="1600" dirty="0">
                <a:solidFill>
                  <a:srgbClr val="404040"/>
                </a:solidFill>
              </a:rPr>
              <a:t>наука и образование;</a:t>
            </a:r>
          </a:p>
          <a:p>
            <a:pPr indent="304800" algn="just">
              <a:spcBef>
                <a:spcPts val="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/>
            </a:pPr>
            <a:r>
              <a:rPr lang="ru-RU" sz="1600" dirty="0">
                <a:solidFill>
                  <a:srgbClr val="404040"/>
                </a:solidFill>
              </a:rPr>
              <a:t>метрология;</a:t>
            </a:r>
          </a:p>
          <a:p>
            <a:pPr indent="304800" algn="just">
              <a:spcBef>
                <a:spcPts val="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/>
            </a:pPr>
            <a:r>
              <a:rPr lang="ru-RU" sz="1600" dirty="0">
                <a:solidFill>
                  <a:srgbClr val="404040"/>
                </a:solidFill>
              </a:rPr>
              <a:t>транспорт; </a:t>
            </a:r>
          </a:p>
          <a:p>
            <a:pPr indent="304800" algn="just">
              <a:spcBef>
                <a:spcPts val="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/>
            </a:pPr>
            <a:r>
              <a:rPr lang="ru-RU" sz="1600" dirty="0">
                <a:solidFill>
                  <a:srgbClr val="404040"/>
                </a:solidFill>
              </a:rPr>
              <a:t>таможенная служба;</a:t>
            </a:r>
          </a:p>
          <a:p>
            <a:pPr indent="304800" algn="just">
              <a:spcBef>
                <a:spcPts val="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/>
            </a:pPr>
            <a:r>
              <a:rPr lang="ru-RU" sz="1600" dirty="0">
                <a:solidFill>
                  <a:srgbClr val="404040"/>
                </a:solidFill>
              </a:rPr>
              <a:t>обращение с радиоактивными отходами.</a:t>
            </a: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6188" y="5706394"/>
            <a:ext cx="1471519" cy="985278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782" y="5726712"/>
            <a:ext cx="1080611" cy="1039253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graphicFrame>
        <p:nvGraphicFramePr>
          <p:cNvPr id="13" name="Диаграмма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86674291"/>
              </p:ext>
            </p:extLst>
          </p:nvPr>
        </p:nvGraphicFramePr>
        <p:xfrm>
          <a:off x="5288112" y="2270830"/>
          <a:ext cx="3472059" cy="31719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07504" y="1528451"/>
            <a:ext cx="453650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latin typeface="+mj-lt"/>
                <a:ea typeface="Times New Roman" panose="02020603050405020304" pitchFamily="18" charset="0"/>
              </a:rPr>
              <a:t>Под надзором Управления находятся </a:t>
            </a:r>
          </a:p>
          <a:p>
            <a:pPr algn="ctr"/>
            <a:r>
              <a:rPr lang="ru-RU" sz="1400" dirty="0">
                <a:latin typeface="+mj-lt"/>
                <a:ea typeface="Times New Roman" panose="02020603050405020304" pitchFamily="18" charset="0"/>
              </a:rPr>
              <a:t>РОО предприятий и учреждений, относящихся к следующим сферам деятельности</a:t>
            </a:r>
            <a:endParaRPr lang="ru-RU" sz="1400" dirty="0">
              <a:latin typeface="+mj-lt"/>
            </a:endParaRPr>
          </a:p>
        </p:txBody>
      </p:sp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8679" y="5718888"/>
            <a:ext cx="1152128" cy="1017615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6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6923" y="5726849"/>
            <a:ext cx="1241066" cy="985278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6372202" y="2331861"/>
            <a:ext cx="10960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ctr"/>
            <a:r>
              <a:rPr lang="ru-RU" b="1" dirty="0" smtClean="0">
                <a:solidFill>
                  <a:srgbClr val="000000"/>
                </a:solidFill>
              </a:rPr>
              <a:t>369</a:t>
            </a:r>
            <a:endParaRPr lang="ru-RU" b="1" dirty="0">
              <a:solidFill>
                <a:srgbClr val="00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137225" y="1509888"/>
            <a:ext cx="388691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/>
              <a:t>Организации (юридические лица), осуществляющих деятельность в ОИАЭ</a:t>
            </a:r>
          </a:p>
        </p:txBody>
      </p:sp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6479" y="5726849"/>
            <a:ext cx="1073748" cy="97962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23581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0" y="949895"/>
            <a:ext cx="9144000" cy="492089"/>
          </a:xfrm>
        </p:spPr>
        <p:txBody>
          <a:bodyPr>
            <a:normAutofit/>
          </a:bodyPr>
          <a:lstStyle/>
          <a:p>
            <a:r>
              <a:rPr lang="ru-RU" sz="2000" dirty="0" smtClean="0"/>
              <a:t>ХАРАКТЕРИСТИКА ПОДНАДЗОРНЫХ РОО</a:t>
            </a:r>
            <a:endParaRPr lang="ru-RU" sz="2000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ru-RU" smtClean="0"/>
              <a:pPr/>
              <a:t>6</a:t>
            </a:fld>
            <a:endParaRPr lang="ru-RU"/>
          </a:p>
        </p:txBody>
      </p:sp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6563737"/>
              </p:ext>
            </p:extLst>
          </p:nvPr>
        </p:nvGraphicFramePr>
        <p:xfrm>
          <a:off x="251520" y="1441984"/>
          <a:ext cx="8640958" cy="495229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13169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5573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67096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754833">
                  <a:extLst>
                    <a:ext uri="{9D8B030D-6E8A-4147-A177-3AD203B41FA5}">
                      <a16:colId xmlns="" xmlns:a16="http://schemas.microsoft.com/office/drawing/2014/main" val="915917536"/>
                    </a:ext>
                  </a:extLst>
                </a:gridCol>
                <a:gridCol w="670963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656762">
                  <a:extLst>
                    <a:ext uri="{9D8B030D-6E8A-4147-A177-3AD203B41FA5}">
                      <a16:colId xmlns="" xmlns:a16="http://schemas.microsoft.com/office/drawing/2014/main" val="2763085583"/>
                    </a:ext>
                  </a:extLst>
                </a:gridCol>
              </a:tblGrid>
              <a:tr h="412867">
                <a:tc>
                  <a:txBody>
                    <a:bodyPr/>
                    <a:lstStyle/>
                    <a:p>
                      <a:pPr algn="l" fontAlgn="ctr"/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193" marR="9193" marT="9193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2020</a:t>
                      </a:r>
                    </a:p>
                  </a:txBody>
                  <a:tcPr marL="9193" marR="9193" marT="9193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2021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193" marR="9193" marT="9193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2022</a:t>
                      </a:r>
                    </a:p>
                  </a:txBody>
                  <a:tcPr marL="9193" marR="9193" marT="9193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2023</a:t>
                      </a:r>
                    </a:p>
                  </a:txBody>
                  <a:tcPr marL="9193" marR="9193" marT="9193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2024</a:t>
                      </a:r>
                    </a:p>
                  </a:txBody>
                  <a:tcPr marL="9193" marR="9193" marT="9193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936373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400" b="1" u="none" strike="noStrike" dirty="0">
                          <a:effectLst/>
                        </a:rPr>
                        <a:t>Число организаций (юридических лиц), осуществляющих деятельность в </a:t>
                      </a:r>
                      <a:r>
                        <a:rPr lang="ru-RU" sz="1400" b="1" u="none" strike="noStrike" dirty="0" smtClean="0">
                          <a:effectLst/>
                        </a:rPr>
                        <a:t>ОИАЭ– </a:t>
                      </a:r>
                      <a:r>
                        <a:rPr lang="ru-RU" sz="1400" b="1" u="none" strike="noStrike" dirty="0">
                          <a:effectLst/>
                        </a:rPr>
                        <a:t>всего, в том числе по видам </a:t>
                      </a:r>
                      <a:r>
                        <a:rPr lang="ru-RU" sz="1400" b="1" u="none" strike="noStrike" dirty="0" smtClean="0">
                          <a:effectLst/>
                        </a:rPr>
                        <a:t>деятельности</a:t>
                      </a:r>
                      <a:r>
                        <a:rPr lang="ru-RU" sz="1400" b="1" u="none" strike="noStrike" dirty="0">
                          <a:effectLst/>
                        </a:rPr>
                        <a:t>: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193" marR="9193" marT="9193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348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377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379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363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369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6471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>
                          <a:effectLst/>
                        </a:rPr>
                        <a:t>Размещение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5466" marR="9193" marT="9193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-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-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-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6471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>
                          <a:effectLst/>
                        </a:rPr>
                        <a:t>Сооружение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5466" marR="9193" marT="9193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25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28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28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</a:t>
                      </a:r>
                      <a:endParaRPr lang="ru-RU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6471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>
                          <a:effectLst/>
                        </a:rPr>
                        <a:t>Эксплуатация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5466" marR="9193" marT="9193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275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295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289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287</a:t>
                      </a:r>
                      <a:endParaRPr lang="ru-RU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280</a:t>
                      </a:r>
                      <a:endParaRPr lang="ru-RU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6471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>
                          <a:effectLst/>
                        </a:rPr>
                        <a:t>Вывод из эксплуатации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5466" marR="9193" marT="9193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13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8</a:t>
                      </a:r>
                      <a:endParaRPr lang="ru-RU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6471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>
                          <a:effectLst/>
                        </a:rPr>
                        <a:t>Обращение с РВ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5466" marR="9193" marT="9193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ru-RU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</a:t>
                      </a:r>
                      <a:endParaRPr lang="ru-RU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22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21</a:t>
                      </a:r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22</a:t>
                      </a:r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ru-RU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</a:t>
                      </a:r>
                      <a:endParaRPr lang="ru-RU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6471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>
                          <a:effectLst/>
                        </a:rPr>
                        <a:t>Обращение с РАО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5466" marR="9193" marT="9193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</a:t>
                      </a:r>
                      <a:endParaRPr lang="ru-RU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14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14</a:t>
                      </a:r>
                      <a:endParaRPr lang="ru-RU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13</a:t>
                      </a:r>
                      <a:endParaRPr lang="ru-RU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  <a:endParaRPr lang="ru-RU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6471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>
                          <a:effectLst/>
                        </a:rPr>
                        <a:t>Использование РВ при НИР и ОКР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5466" marR="9193" marT="9193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ru-RU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</a:t>
                      </a:r>
                      <a:endParaRPr lang="ru-RU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</a:t>
                      </a:r>
                      <a:endParaRPr lang="ru-RU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ru-RU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64719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16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Проектирование и конструирование ОИАЭ</a:t>
                      </a:r>
                      <a:endParaRPr lang="ru-RU" sz="16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65466" marR="9193" marT="9193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ru-RU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  <a:endParaRPr lang="ru-RU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11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 </a:t>
                      </a:r>
                      <a:r>
                        <a:rPr lang="ru-RU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13</a:t>
                      </a:r>
                      <a:endParaRPr lang="ru-RU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 </a:t>
                      </a:r>
                      <a:r>
                        <a:rPr lang="ru-RU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15</a:t>
                      </a:r>
                      <a:endParaRPr lang="ru-RU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</a:t>
                      </a:r>
                      <a:endParaRPr lang="ru-RU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68530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>
                          <a:effectLst/>
                        </a:rPr>
                        <a:t>Проведение экспертизы проектной, конструкторской, технологической, документации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5466" marR="9193" marT="9193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0" i="0" u="none" strike="noStrike" kern="1200" dirty="0" smtClean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ru-RU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0" i="0" u="none" strike="noStrike" kern="1200" dirty="0" smtClean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ru-RU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88192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7391" y="5907862"/>
            <a:ext cx="1009258" cy="767481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КОЛИЧЕСТВО РИ В ПОДРАЗДЕЛЕНИЯХ ОРГАНИЗАЦИЙ - </a:t>
            </a:r>
            <a:r>
              <a:rPr lang="ru-RU" b="1" dirty="0" smtClean="0">
                <a:solidFill>
                  <a:srgbClr val="C00000"/>
                </a:solidFill>
              </a:rPr>
              <a:t>1838</a:t>
            </a:r>
            <a:endParaRPr lang="ru-RU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ru-RU" smtClean="0"/>
              <a:pPr/>
              <a:t>7</a:t>
            </a:fld>
            <a:endParaRPr lang="ru-RU"/>
          </a:p>
        </p:txBody>
      </p:sp>
      <p:graphicFrame>
        <p:nvGraphicFramePr>
          <p:cNvPr id="22" name="Таблица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3123918"/>
              </p:ext>
            </p:extLst>
          </p:nvPr>
        </p:nvGraphicFramePr>
        <p:xfrm>
          <a:off x="228477" y="1484786"/>
          <a:ext cx="4888835" cy="258147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339649">
                  <a:extLst>
                    <a:ext uri="{9D8B030D-6E8A-4147-A177-3AD203B41FA5}">
                      <a16:colId xmlns="" xmlns:a16="http://schemas.microsoft.com/office/drawing/2014/main" val="3367189522"/>
                    </a:ext>
                  </a:extLst>
                </a:gridCol>
                <a:gridCol w="549186">
                  <a:extLst>
                    <a:ext uri="{9D8B030D-6E8A-4147-A177-3AD203B41FA5}">
                      <a16:colId xmlns="" xmlns:a16="http://schemas.microsoft.com/office/drawing/2014/main" val="3612916095"/>
                    </a:ext>
                  </a:extLst>
                </a:gridCol>
              </a:tblGrid>
              <a:tr h="115117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Количество РИ, в которых содержатся только ОРИ и (или) РВ с активностью, соответствующей:</a:t>
                      </a:r>
                      <a:endParaRPr lang="ru-RU" sz="18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7625" marR="47625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114</a:t>
                      </a:r>
                      <a:endParaRPr lang="ru-RU" sz="1800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7625" marR="47625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005489131"/>
                  </a:ext>
                </a:extLst>
              </a:tr>
              <a:tr h="47676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I классу работ с РВ           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7625" marR="47625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6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7625" marR="47625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9607543"/>
                  </a:ext>
                </a:extLst>
              </a:tr>
              <a:tr h="47676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II классу работ с РВ                      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7625" marR="47625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89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7625" marR="47625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849802695"/>
                  </a:ext>
                </a:extLst>
              </a:tr>
              <a:tr h="47676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III классу работ с РВ                      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7625" marR="47625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19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7625" marR="47625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167849761"/>
                  </a:ext>
                </a:extLst>
              </a:tr>
            </a:tbl>
          </a:graphicData>
        </a:graphic>
      </p:graphicFrame>
      <p:graphicFrame>
        <p:nvGraphicFramePr>
          <p:cNvPr id="24" name="Диаграмма 23"/>
          <p:cNvGraphicFramePr/>
          <p:nvPr>
            <p:extLst>
              <p:ext uri="{D42A27DB-BD31-4B8C-83A1-F6EECF244321}">
                <p14:modId xmlns:p14="http://schemas.microsoft.com/office/powerpoint/2010/main" val="2613224591"/>
              </p:ext>
            </p:extLst>
          </p:nvPr>
        </p:nvGraphicFramePr>
        <p:xfrm>
          <a:off x="5447434" y="1469791"/>
          <a:ext cx="3318778" cy="20544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5" name="Таблица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7662722"/>
              </p:ext>
            </p:extLst>
          </p:nvPr>
        </p:nvGraphicFramePr>
        <p:xfrm>
          <a:off x="228477" y="4427006"/>
          <a:ext cx="4910285" cy="226466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206545">
                  <a:extLst>
                    <a:ext uri="{9D8B030D-6E8A-4147-A177-3AD203B41FA5}">
                      <a16:colId xmlns="" xmlns:a16="http://schemas.microsoft.com/office/drawing/2014/main" val="1813702032"/>
                    </a:ext>
                  </a:extLst>
                </a:gridCol>
                <a:gridCol w="703740">
                  <a:extLst>
                    <a:ext uri="{9D8B030D-6E8A-4147-A177-3AD203B41FA5}">
                      <a16:colId xmlns="" xmlns:a16="http://schemas.microsoft.com/office/drawing/2014/main" val="2083434631"/>
                    </a:ext>
                  </a:extLst>
                </a:gridCol>
              </a:tblGrid>
              <a:tr h="62827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Количество РИ, в которых содержатся только ЗРИ,  в том числе: </a:t>
                      </a:r>
                      <a:endParaRPr lang="ru-RU" sz="18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7625" marR="47625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2043</a:t>
                      </a:r>
                      <a:endParaRPr lang="ru-RU" sz="1800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7625" marR="47625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318803182"/>
                  </a:ext>
                </a:extLst>
              </a:tr>
              <a:tr h="37983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I категории   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7625" marR="47625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16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7625" marR="47625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399884599"/>
                  </a:ext>
                </a:extLst>
              </a:tr>
              <a:tr h="31413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I</a:t>
                      </a:r>
                      <a:r>
                        <a:rPr lang="ru-RU" sz="1800" dirty="0">
                          <a:effectLst/>
                        </a:rPr>
                        <a:t>I категории   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7625" marR="47625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124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7625" marR="47625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081651531"/>
                  </a:ext>
                </a:extLst>
              </a:tr>
              <a:tr h="31413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I</a:t>
                      </a:r>
                      <a:r>
                        <a:rPr lang="en-US" sz="1800" dirty="0">
                          <a:effectLst/>
                        </a:rPr>
                        <a:t>II</a:t>
                      </a:r>
                      <a:r>
                        <a:rPr lang="ru-RU" sz="1800" dirty="0">
                          <a:effectLst/>
                        </a:rPr>
                        <a:t> категории   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7625" marR="47625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126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7625" marR="47625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835628510"/>
                  </a:ext>
                </a:extLst>
              </a:tr>
              <a:tr h="31413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IV</a:t>
                      </a:r>
                      <a:r>
                        <a:rPr lang="ru-RU" sz="1800" dirty="0">
                          <a:effectLst/>
                        </a:rPr>
                        <a:t> категории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7625" marR="47625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523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7625" marR="47625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955967604"/>
                  </a:ext>
                </a:extLst>
              </a:tr>
              <a:tr h="31413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V</a:t>
                      </a:r>
                      <a:r>
                        <a:rPr lang="ru-RU" sz="1800" dirty="0">
                          <a:effectLst/>
                        </a:rPr>
                        <a:t> категории   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7625" marR="47625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1254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7625" marR="47625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225965785"/>
                  </a:ext>
                </a:extLst>
              </a:tr>
            </a:tbl>
          </a:graphicData>
        </a:graphic>
      </p:graphicFrame>
      <p:pic>
        <p:nvPicPr>
          <p:cNvPr id="19" name="Picture 3" descr="ZRI_1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0226" y="5932627"/>
            <a:ext cx="1012060" cy="759045"/>
          </a:xfrm>
          <a:prstGeom prst="rect">
            <a:avLst/>
          </a:prstGeom>
          <a:noFill/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" name="Диаграмма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57606036"/>
              </p:ext>
            </p:extLst>
          </p:nvPr>
        </p:nvGraphicFramePr>
        <p:xfrm>
          <a:off x="7602146" y="154117"/>
          <a:ext cx="3318778" cy="23467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716313257"/>
              </p:ext>
            </p:extLst>
          </p:nvPr>
        </p:nvGraphicFramePr>
        <p:xfrm>
          <a:off x="5220072" y="3687596"/>
          <a:ext cx="3955972" cy="26217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756050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8502" y="1206995"/>
            <a:ext cx="873816" cy="1246931"/>
          </a:xfrm>
          <a:prstGeom prst="rect">
            <a:avLst/>
          </a:prstGeom>
          <a:noFill/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Рисунок 4" descr="Безымянный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8502" y="4864472"/>
            <a:ext cx="899513" cy="1347041"/>
          </a:xfrm>
          <a:prstGeom prst="rect">
            <a:avLst/>
          </a:prstGeom>
          <a:noFill/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321392" y="1313802"/>
            <a:ext cx="761344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1400" b="1" dirty="0"/>
              <a:t>Статья 26. Разрешения (лицензии) на право ведения работ в ОИАЭ</a:t>
            </a:r>
          </a:p>
          <a:p>
            <a:pPr indent="361950" algn="just">
              <a:defRPr/>
            </a:pPr>
            <a:r>
              <a:rPr lang="ru-RU" sz="1400" b="1" dirty="0">
                <a:solidFill>
                  <a:srgbClr val="C00000"/>
                </a:solidFill>
              </a:rPr>
              <a:t>Любая деятельность в области использования атомной энергии</a:t>
            </a:r>
            <a:r>
              <a:rPr lang="ru-RU" sz="1400" dirty="0"/>
              <a:t>, подлежащая лицензированию органами государственного регулирования безопасности, </a:t>
            </a:r>
            <a:r>
              <a:rPr lang="ru-RU" sz="1400" b="1" dirty="0">
                <a:solidFill>
                  <a:srgbClr val="C00000"/>
                </a:solidFill>
              </a:rPr>
              <a:t>не допускается без наличия </a:t>
            </a:r>
            <a:r>
              <a:rPr lang="ru-RU" sz="1400" dirty="0"/>
              <a:t>разрешения (</a:t>
            </a:r>
            <a:r>
              <a:rPr lang="ru-RU" sz="1400" b="1" dirty="0">
                <a:solidFill>
                  <a:srgbClr val="C00000"/>
                </a:solidFill>
              </a:rPr>
              <a:t>лицензии</a:t>
            </a:r>
            <a:r>
              <a:rPr lang="ru-RU" sz="1400" dirty="0"/>
              <a:t>) на ее проведение.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310823" y="4653136"/>
            <a:ext cx="535252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1400" b="1" dirty="0"/>
              <a:t>Статья 27. Разрешения на право ведения работ в области использования атомной энергии, выдаваемые работникам объектов использования атомной энергии</a:t>
            </a:r>
            <a:endParaRPr lang="ru-RU" sz="1400" dirty="0"/>
          </a:p>
          <a:p>
            <a:pPr indent="361950" algn="just">
              <a:defRPr/>
            </a:pPr>
            <a:r>
              <a:rPr lang="ru-RU" sz="1400" b="1" dirty="0">
                <a:solidFill>
                  <a:srgbClr val="C00000"/>
                </a:solidFill>
              </a:rPr>
              <a:t>Выполнение определенных видов деятельности </a:t>
            </a:r>
            <a:r>
              <a:rPr lang="ru-RU" sz="1400" dirty="0"/>
              <a:t>в области использования атомной энергии осуществляется </a:t>
            </a:r>
            <a:r>
              <a:rPr lang="ru-RU" sz="1400" b="1" i="1" dirty="0"/>
              <a:t>работниками</a:t>
            </a:r>
            <a:r>
              <a:rPr lang="ru-RU" sz="1400" dirty="0"/>
              <a:t> объектов использования атомной энергии </a:t>
            </a:r>
            <a:r>
              <a:rPr lang="ru-RU" sz="1400" b="1" i="1" dirty="0">
                <a:solidFill>
                  <a:srgbClr val="C00000"/>
                </a:solidFill>
              </a:rPr>
              <a:t>при наличии у них разрешений</a:t>
            </a:r>
            <a:r>
              <a:rPr lang="ru-RU" sz="1400" dirty="0">
                <a:solidFill>
                  <a:srgbClr val="C00000"/>
                </a:solidFill>
              </a:rPr>
              <a:t>, </a:t>
            </a:r>
            <a:r>
              <a:rPr lang="ru-RU" sz="1400" dirty="0"/>
              <a:t>выдаваемых органами государственного регулирования безопасности.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6704036" y="4653136"/>
            <a:ext cx="2230798" cy="176971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3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</a:rPr>
              <a:t>ВЫДАНО </a:t>
            </a:r>
            <a:r>
              <a:rPr lang="ru-RU" sz="13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</a:rPr>
              <a:t>260 </a:t>
            </a:r>
            <a:r>
              <a:rPr lang="ru-RU" sz="13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</a:rPr>
              <a:t>РАЗРЕШЕНИЯ </a:t>
            </a:r>
          </a:p>
          <a:p>
            <a:pPr algn="ctr"/>
            <a:r>
              <a:rPr lang="ru-RU" sz="1300" dirty="0">
                <a:solidFill>
                  <a:srgbClr val="002060"/>
                </a:solidFill>
                <a:ea typeface="Times New Roman" panose="02020603050405020304" pitchFamily="18" charset="0"/>
              </a:rPr>
              <a:t>НА ПРАВО ВЕДЕНИЯ РАБОТ В </a:t>
            </a:r>
            <a:r>
              <a:rPr lang="ru-RU" sz="1200" dirty="0">
                <a:solidFill>
                  <a:srgbClr val="002060"/>
                </a:solidFill>
                <a:ea typeface="Times New Roman" panose="02020603050405020304" pitchFamily="18" charset="0"/>
              </a:rPr>
              <a:t>ОИАЭ</a:t>
            </a:r>
            <a:endParaRPr lang="ru-RU" sz="1200" dirty="0">
              <a:solidFill>
                <a:srgbClr val="002060"/>
              </a:solidFill>
            </a:endParaRPr>
          </a:p>
          <a:p>
            <a:pPr algn="ctr"/>
            <a:r>
              <a:rPr lang="ru-RU" sz="1300" dirty="0">
                <a:solidFill>
                  <a:srgbClr val="002060"/>
                </a:solidFill>
                <a:ea typeface="Times New Roman" panose="02020603050405020304" pitchFamily="18" charset="0"/>
              </a:rPr>
              <a:t>РАБОТНИКАМ ПОДНАДЗОРНЫХ ОРГАНИЗАЦИЙ</a:t>
            </a:r>
          </a:p>
          <a:p>
            <a:pPr algn="ctr"/>
            <a:r>
              <a:rPr lang="ru-RU" sz="1600" b="1" dirty="0"/>
              <a:t>Отказано в выдаче разрешений - </a:t>
            </a:r>
            <a:r>
              <a:rPr lang="ru-RU" sz="1600" b="1" dirty="0" smtClean="0"/>
              <a:t>179</a:t>
            </a:r>
            <a:endParaRPr lang="ru-RU" sz="1600" dirty="0">
              <a:solidFill>
                <a:srgbClr val="002060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9907" y="937849"/>
            <a:ext cx="9144000" cy="492089"/>
          </a:xfrm>
        </p:spPr>
        <p:txBody>
          <a:bodyPr/>
          <a:lstStyle/>
          <a:p>
            <a:pPr>
              <a:defRPr/>
            </a:pPr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РАЗРЕШИТЕЛЬНАЯ ДЕЯТЕЛЬНОСТЬ</a:t>
            </a:r>
            <a:endParaRPr lang="en-US" b="1" kern="0" dirty="0"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ru-RU" smtClean="0"/>
              <a:pPr/>
              <a:t>8</a:t>
            </a:fld>
            <a:endParaRPr lang="ru-RU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749823"/>
              </p:ext>
            </p:extLst>
          </p:nvPr>
        </p:nvGraphicFramePr>
        <p:xfrm>
          <a:off x="1389994" y="2302133"/>
          <a:ext cx="7086516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28825">
                  <a:extLst>
                    <a:ext uri="{9D8B030D-6E8A-4147-A177-3AD203B41FA5}">
                      <a16:colId xmlns="" xmlns:a16="http://schemas.microsoft.com/office/drawing/2014/main" val="1248279874"/>
                    </a:ext>
                  </a:extLst>
                </a:gridCol>
                <a:gridCol w="796832">
                  <a:extLst>
                    <a:ext uri="{9D8B030D-6E8A-4147-A177-3AD203B41FA5}">
                      <a16:colId xmlns="" xmlns:a16="http://schemas.microsoft.com/office/drawing/2014/main" val="1218225305"/>
                    </a:ext>
                  </a:extLst>
                </a:gridCol>
                <a:gridCol w="796832">
                  <a:extLst>
                    <a:ext uri="{9D8B030D-6E8A-4147-A177-3AD203B41FA5}">
                      <a16:colId xmlns="" xmlns:a16="http://schemas.microsoft.com/office/drawing/2014/main" val="3246208745"/>
                    </a:ext>
                  </a:extLst>
                </a:gridCol>
                <a:gridCol w="664027">
                  <a:extLst>
                    <a:ext uri="{9D8B030D-6E8A-4147-A177-3AD203B41FA5}">
                      <a16:colId xmlns="" xmlns:a16="http://schemas.microsoft.com/office/drawing/2014/main" val="337802717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Принято решений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2022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2023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2024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920661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 предоставлении лицензий</a:t>
                      </a:r>
                      <a:endParaRPr lang="ru-RU" sz="1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26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20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27</a:t>
                      </a:r>
                      <a:endParaRPr lang="ru-RU" b="1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2972150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 переоформлении лицензий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5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5</a:t>
                      </a:r>
                      <a:endParaRPr lang="ru-RU" b="1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9716538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 внесении изменений в УДЛ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1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5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3</a:t>
                      </a:r>
                      <a:endParaRPr lang="ru-RU" b="1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8498249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 приостановлении действия лицензии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1</a:t>
                      </a:r>
                      <a:endParaRPr lang="ru-RU" b="1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1737050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 прекращении действия лицензии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3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1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339665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60042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342" y="1529095"/>
            <a:ext cx="899513" cy="1282129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sp>
        <p:nvSpPr>
          <p:cNvPr id="15" name="Прямоугольник 14"/>
          <p:cNvSpPr/>
          <p:nvPr/>
        </p:nvSpPr>
        <p:spPr>
          <a:xfrm>
            <a:off x="1099855" y="1456741"/>
            <a:ext cx="802785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rgbClr val="002060"/>
                </a:solidFill>
                <a:ea typeface="Times New Roman" panose="02020603050405020304" pitchFamily="18" charset="0"/>
              </a:rPr>
              <a:t>РАЗРЕШЕНИЕ НА ВЫБРОСЫ И СБРОСЫ (РВ) В ОКРУЖАЮЩУЮ </a:t>
            </a:r>
            <a:r>
              <a:rPr lang="ru-RU" sz="1400" b="1" dirty="0" smtClean="0">
                <a:solidFill>
                  <a:srgbClr val="002060"/>
                </a:solidFill>
                <a:ea typeface="Times New Roman" panose="02020603050405020304" pitchFamily="18" charset="0"/>
              </a:rPr>
              <a:t>СРЕДУ</a:t>
            </a:r>
            <a:endParaRPr lang="ru-RU" sz="1400" b="1" dirty="0">
              <a:solidFill>
                <a:srgbClr val="002060"/>
              </a:solidFill>
              <a:ea typeface="Times New Roman" panose="02020603050405020304" pitchFamily="18" charset="0"/>
            </a:endParaRPr>
          </a:p>
          <a:p>
            <a:pPr algn="ctr"/>
            <a:r>
              <a:rPr lang="ru-RU" sz="1400" dirty="0">
                <a:solidFill>
                  <a:srgbClr val="002060"/>
                </a:solidFill>
                <a:ea typeface="Times New Roman" panose="02020603050405020304" pitchFamily="18" charset="0"/>
              </a:rPr>
              <a:t>УСТАНОВЛЕНИЕ НОРМАТИВОВ ПРЕДЕЛЬНО ДОПУСТИМЫХ ВЫБРОСОВ РАДИОАКТИВНЫХ ВЕЩЕСТВ (ПДВ РВ) В АТМОСФЕРНЫЙ ВОЗДУХ И НОРМАТИВЫ ДОПУСТИМЫХ СБРОСОВ РАДИОАКТИВНЫХ ВЕЩЕСТВ (ДС РВ) В ВОДНЫЕ </a:t>
            </a:r>
            <a:r>
              <a:rPr lang="ru-RU" sz="1400" dirty="0" smtClean="0">
                <a:solidFill>
                  <a:srgbClr val="002060"/>
                </a:solidFill>
                <a:ea typeface="Times New Roman" panose="02020603050405020304" pitchFamily="18" charset="0"/>
              </a:rPr>
              <a:t>ОБЪЕКТЫ</a:t>
            </a:r>
            <a:endParaRPr lang="ru-RU" sz="1400" b="1" dirty="0">
              <a:solidFill>
                <a:srgbClr val="002060"/>
              </a:solidFill>
              <a:ea typeface="Times New Roman" panose="02020603050405020304" pitchFamily="18" charset="0"/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9907" y="937849"/>
            <a:ext cx="9144000" cy="492089"/>
          </a:xfrm>
        </p:spPr>
        <p:txBody>
          <a:bodyPr/>
          <a:lstStyle/>
          <a:p>
            <a:pPr>
              <a:defRPr/>
            </a:pPr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РАЗРЕШИТЕЛЬНАЯ ДЕЯТЕЛЬНОСТЬ</a:t>
            </a:r>
            <a:endParaRPr lang="en-US" b="1" kern="0" dirty="0"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ru-RU" smtClean="0"/>
              <a:pPr/>
              <a:t>9</a:t>
            </a:fld>
            <a:endParaRPr lang="ru-RU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6913212"/>
              </p:ext>
            </p:extLst>
          </p:nvPr>
        </p:nvGraphicFramePr>
        <p:xfrm>
          <a:off x="416382" y="3739481"/>
          <a:ext cx="7972058" cy="286341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84917">
                  <a:extLst>
                    <a:ext uri="{9D8B030D-6E8A-4147-A177-3AD203B41FA5}">
                      <a16:colId xmlns="" xmlns:a16="http://schemas.microsoft.com/office/drawing/2014/main" val="1095173386"/>
                    </a:ext>
                  </a:extLst>
                </a:gridCol>
                <a:gridCol w="5082885">
                  <a:extLst>
                    <a:ext uri="{9D8B030D-6E8A-4147-A177-3AD203B41FA5}">
                      <a16:colId xmlns="" xmlns:a16="http://schemas.microsoft.com/office/drawing/2014/main" val="2368194718"/>
                    </a:ext>
                  </a:extLst>
                </a:gridCol>
                <a:gridCol w="864096">
                  <a:extLst>
                    <a:ext uri="{9D8B030D-6E8A-4147-A177-3AD203B41FA5}">
                      <a16:colId xmlns="" xmlns:a16="http://schemas.microsoft.com/office/drawing/2014/main" val="3591786316"/>
                    </a:ext>
                  </a:extLst>
                </a:gridCol>
                <a:gridCol w="684189">
                  <a:extLst>
                    <a:ext uri="{9D8B030D-6E8A-4147-A177-3AD203B41FA5}">
                      <a16:colId xmlns="" xmlns:a16="http://schemas.microsoft.com/office/drawing/2014/main" val="4279402510"/>
                    </a:ext>
                  </a:extLst>
                </a:gridCol>
                <a:gridCol w="755971">
                  <a:extLst>
                    <a:ext uri="{9D8B030D-6E8A-4147-A177-3AD203B41FA5}">
                      <a16:colId xmlns="" xmlns:a16="http://schemas.microsoft.com/office/drawing/2014/main" val="3541752686"/>
                    </a:ext>
                  </a:extLst>
                </a:gridCol>
              </a:tblGrid>
              <a:tr h="82413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№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п/п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Регистрация организаций, эксплуатирующих РИ 4 и 5 </a:t>
                      </a:r>
                      <a:r>
                        <a:rPr lang="ru-RU" sz="2000" dirty="0" smtClean="0">
                          <a:effectLst/>
                        </a:rPr>
                        <a:t>категорий 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2022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2023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2024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742270038"/>
                  </a:ext>
                </a:extLst>
              </a:tr>
              <a:tr h="4577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1.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Подано уведомлений</a:t>
                      </a:r>
                      <a:endParaRPr lang="ru-RU" sz="1800" dirty="0">
                        <a:effectLst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</a:rPr>
                        <a:t>17</a:t>
                      </a:r>
                      <a:endParaRPr lang="ru-RU" sz="1800" b="1" dirty="0">
                        <a:effectLst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3490345851"/>
                  </a:ext>
                </a:extLst>
              </a:tr>
              <a:tr h="52719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2.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Отказано </a:t>
                      </a:r>
                      <a:r>
                        <a:rPr lang="ru-RU" sz="1800" dirty="0">
                          <a:effectLst/>
                        </a:rPr>
                        <a:t>в рассмотрении </a:t>
                      </a:r>
                      <a:r>
                        <a:rPr lang="ru-RU" sz="1800" dirty="0" smtClean="0">
                          <a:effectLst/>
                        </a:rPr>
                        <a:t>уведомлений</a:t>
                      </a:r>
                      <a:r>
                        <a:rPr lang="ru-RU" sz="18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02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01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02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2802740111"/>
                  </a:ext>
                </a:extLst>
              </a:tr>
              <a:tr h="52719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3.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Зарегистрировано организаций</a:t>
                      </a:r>
                      <a:r>
                        <a:rPr lang="ru-RU" sz="18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04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07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07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81537679"/>
                  </a:ext>
                </a:extLst>
              </a:tr>
              <a:tr h="52719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4.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Исключены </a:t>
                      </a:r>
                      <a:r>
                        <a:rPr lang="ru-RU" sz="1800" dirty="0">
                          <a:effectLst/>
                        </a:rPr>
                        <a:t>из </a:t>
                      </a:r>
                      <a:r>
                        <a:rPr lang="ru-RU" sz="1800" dirty="0" smtClean="0">
                          <a:effectLst/>
                        </a:rPr>
                        <a:t>реестра</a:t>
                      </a:r>
                      <a:r>
                        <a:rPr lang="ru-RU" sz="18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04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05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08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2737749332"/>
                  </a:ext>
                </a:extLst>
              </a:tr>
            </a:tbl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1259632" y="2384998"/>
            <a:ext cx="4572000" cy="136652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Подано заявлений на выбросы - 01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Выдано </a:t>
            </a: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разрешений  на выбросы – 01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b="1" dirty="0" smtClean="0">
                <a:latin typeface="Times New Roman" panose="02020603050405020304" pitchFamily="18" charset="0"/>
              </a:rPr>
              <a:t>Подано заявлений на сбросы – 01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b="1" dirty="0" smtClean="0">
                <a:latin typeface="Times New Roman" panose="02020603050405020304" pitchFamily="18" charset="0"/>
              </a:rPr>
              <a:t>Утверждено нормативов - 01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15662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ezdaKHeWyBnZyZ2cDqRSoa"/>
</p:tagLst>
</file>

<file path=ppt/theme/theme1.xml><?xml version="1.0" encoding="utf-8"?>
<a:theme xmlns:a="http://schemas.openxmlformats.org/drawingml/2006/main" name="Шаблон_final_рус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Шаблон_final_рус</Template>
  <TotalTime>3365</TotalTime>
  <Words>3583</Words>
  <Application>Microsoft Office PowerPoint</Application>
  <PresentationFormat>Экран (4:3)</PresentationFormat>
  <Paragraphs>678</Paragraphs>
  <Slides>28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42" baseType="lpstr">
      <vt:lpstr>Arial Unicode MS</vt:lpstr>
      <vt:lpstr>MS PGothic</vt:lpstr>
      <vt:lpstr>SimSun</vt:lpstr>
      <vt:lpstr>Arial</vt:lpstr>
      <vt:lpstr>Arial Cyr</vt:lpstr>
      <vt:lpstr>Arial Narrow</vt:lpstr>
      <vt:lpstr>Calibri</vt:lpstr>
      <vt:lpstr>Century Gothic</vt:lpstr>
      <vt:lpstr>DejaVu Sans</vt:lpstr>
      <vt:lpstr>Lucida Sans Unicode</vt:lpstr>
      <vt:lpstr>Times New Roman</vt:lpstr>
      <vt:lpstr>Wingdings</vt:lpstr>
      <vt:lpstr>Wingdings 3</vt:lpstr>
      <vt:lpstr>Шаблон_final_рус</vt:lpstr>
      <vt:lpstr>О ПРАВОПРИМЕНИТЕЛЬНОЙ ПРАКТИКЕ КОНТРОЛЬНО-НАДЗОРНОЙ ДЕЯТЕЛЬНОСТИ  Северо-Европейского МТУ по надзору за ЯРБ Ростехнадзора  при осуществлении федерального государственного надзора за радиационно опасными объектами за 09 месяцев 2024 года </vt:lpstr>
      <vt:lpstr>ЦЕЛЯМИ ОБОБЩЕНИЯ И АНАЛИЗА  ПРАВОПРИМЕНИТЕЛЬНОЙ ПРАКТИКИ ЯВЛЯЮТСЯ:</vt:lpstr>
      <vt:lpstr>ЗАДАЧАМИ ОБОБЩЕНИЯ И АНАЛИЗА ПРАВОПРИМЕНИТЕЛЬНОЙ ПРАКТИКИ ЯВЛЯЮТСЯ:</vt:lpstr>
      <vt:lpstr>ОСНОВНЫЕ ПОЛНОМОЧИЯ УПРАВЛЕНИЯ </vt:lpstr>
      <vt:lpstr>ОБЪЕКТЫ ПРОВЕДЕНИЯ ГОСУДАРСТВЕННОГО КОНТРОЛЯ (НАДЗОРА)</vt:lpstr>
      <vt:lpstr>ХАРАКТЕРИСТИКА ПОДНАДЗОРНЫХ РОО</vt:lpstr>
      <vt:lpstr>КОЛИЧЕСТВО РИ В ПОДРАЗДЕЛЕНИЯХ ОРГАНИЗАЦИЙ - 1838</vt:lpstr>
      <vt:lpstr>РАЗРЕШИТЕЛЬНАЯ ДЕЯТЕЛЬНОСТЬ</vt:lpstr>
      <vt:lpstr>РАЗРЕШИТЕЛЬНАЯ ДЕЯТЕЛЬНОСТЬ</vt:lpstr>
      <vt:lpstr>ОБЪЕКТЫ ПОСТОЯННОГО ГОСУДАРСТВЕННОГО НАДЗОРА</vt:lpstr>
      <vt:lpstr>ГОСУДАРСТВЕННЫЙ СТРОИТЕЛЬНЫЙ НАДЗОР</vt:lpstr>
      <vt:lpstr>ДОКУМЕНТАРНЫЕ ПРОВЕРКИ</vt:lpstr>
      <vt:lpstr>ДИНАМИКА ИЗМЕНЕНИЯ КОЛИЧЕСТВА ПОДНАДЗОРНЫХ ОРГАНИЗАЦИЙ 2015 - 2024 г.г.</vt:lpstr>
      <vt:lpstr>ДИНАМИКА ИЗМЕНЕНИЯ КОЛИЧЕСТВЕННЫХ ПОКАЗАТЕЛЕЙ РАЗРЕШИТЕЛЬНОЙ ДЕЯТЕЛЬНОСТИ ЗА 2015 - 2024</vt:lpstr>
      <vt:lpstr>Сведения о контрольно-надзорной деятельности по РБ </vt:lpstr>
      <vt:lpstr>АНАЛИЗ НАРУШЕНИЙ</vt:lpstr>
      <vt:lpstr>НАДЗОР ЗА ФИЗИЧЕСКОЙ ЗАЩИТОЙ РВ, РИ и ПХ</vt:lpstr>
      <vt:lpstr>НАДЗОР ЗА УЧЕТОМ И КОНТРОЛЕМ РВ И РАО</vt:lpstr>
      <vt:lpstr>Презентация PowerPoint</vt:lpstr>
      <vt:lpstr>Динамика изменения количественных показателей административного воздействия за  2020 - 2024 г.г.</vt:lpstr>
      <vt:lpstr>ПРИМЕНЕНИЕ ПРЕДОСТЕРЕЖЕНИЯ</vt:lpstr>
      <vt:lpstr>ВЫДАЧА РАЗРЕШЕНИЙ</vt:lpstr>
      <vt:lpstr>Динамика и статистика нарушений и происшествий</vt:lpstr>
      <vt:lpstr>Изменения в законодательстве в 2024г.</vt:lpstr>
      <vt:lpstr>ПОРЯДОК ОРГАНИЗАЦИИ РАБОТ ПО ПРОФИЛАКТИКЕ НАРУШЕНИЙ ОБЯЗАТЕЛЬНЫХ ТРЕБОВАНИЙ</vt:lpstr>
      <vt:lpstr>Заключение и выводы</vt:lpstr>
      <vt:lpstr>Результаты анализа правоприменительной (ПП) практики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Борисов Алексей Валентинович</dc:creator>
  <cp:lastModifiedBy>Джавадов Вадим Арифович</cp:lastModifiedBy>
  <cp:revision>288</cp:revision>
  <dcterms:created xsi:type="dcterms:W3CDTF">2018-12-18T07:27:38Z</dcterms:created>
  <dcterms:modified xsi:type="dcterms:W3CDTF">2025-01-30T09:55:14Z</dcterms:modified>
</cp:coreProperties>
</file>